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1"/>
  </p:notesMasterIdLst>
  <p:sldIdLst>
    <p:sldId id="256" r:id="rId2"/>
    <p:sldId id="261" r:id="rId3"/>
    <p:sldId id="258" r:id="rId4"/>
    <p:sldId id="260" r:id="rId5"/>
    <p:sldId id="259" r:id="rId6"/>
    <p:sldId id="302" r:id="rId7"/>
    <p:sldId id="262" r:id="rId8"/>
    <p:sldId id="303" r:id="rId9"/>
    <p:sldId id="311" r:id="rId10"/>
    <p:sldId id="304" r:id="rId11"/>
    <p:sldId id="305" r:id="rId12"/>
    <p:sldId id="297" r:id="rId13"/>
    <p:sldId id="299" r:id="rId14"/>
    <p:sldId id="298" r:id="rId15"/>
    <p:sldId id="300" r:id="rId16"/>
    <p:sldId id="296" r:id="rId17"/>
    <p:sldId id="263" r:id="rId18"/>
    <p:sldId id="266" r:id="rId19"/>
    <p:sldId id="275" r:id="rId2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2"/>
    </p:embeddedFont>
    <p:embeddedFont>
      <p:font typeface="Doppio One" panose="020B0604020202020204" charset="0"/>
      <p:regular r:id="rId23"/>
    </p:embeddedFont>
    <p:embeddedFont>
      <p:font typeface="Encode Sans" panose="020B0604020202020204" charset="0"/>
      <p:regular r:id="rId24"/>
      <p:bold r:id="rId25"/>
    </p:embeddedFont>
    <p:embeddedFont>
      <p:font typeface="Encode Sans Condensed" panose="020B0604020202020204" charset="0"/>
      <p:regular r:id="rId26"/>
      <p:bold r:id="rId27"/>
    </p:embeddedFont>
    <p:embeddedFont>
      <p:font typeface="Nunito Light" pitchFamily="2" charset="0"/>
      <p:regular r:id="rId28"/>
      <p: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PT Sans" panose="020B0503020203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6D4CA7-A47C-4ED3-945B-5FE9ACA67D30}">
  <a:tblStyle styleId="{976D4CA7-A47C-4ED3-945B-5FE9ACA67D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E4F92F6-F6DA-45B4-B69E-464EB3C6279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8" d="100"/>
          <a:sy n="118" d="100"/>
        </p:scale>
        <p:origin x="442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4969207E-3632-184D-26F1-DFC60441C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C4F16831-3074-4BB2-91EA-3BA9D5830A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7791A3DD-1A7E-498A-44E7-D11CE904E9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143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7C85FD4A-ADAC-0674-DC15-3B5477709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44C3B984-6A28-C7A2-0529-1A0B53B1A2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B5DCB2D5-9D7E-CDFD-4746-7A3700C17F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964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>
          <a:extLst>
            <a:ext uri="{FF2B5EF4-FFF2-40B4-BE49-F238E27FC236}">
              <a16:creationId xmlns:a16="http://schemas.microsoft.com/office/drawing/2014/main" id="{512CC172-8F57-F607-01A1-B1CE41601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>
            <a:extLst>
              <a:ext uri="{FF2B5EF4-FFF2-40B4-BE49-F238E27FC236}">
                <a16:creationId xmlns:a16="http://schemas.microsoft.com/office/drawing/2014/main" id="{18B8E8E9-80B8-B7B5-B77F-C4EBBBB0FC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>
            <a:extLst>
              <a:ext uri="{FF2B5EF4-FFF2-40B4-BE49-F238E27FC236}">
                <a16:creationId xmlns:a16="http://schemas.microsoft.com/office/drawing/2014/main" id="{3B6F512E-537C-87E3-6E5B-501A99CAB9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244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516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5024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>
          <a:extLst>
            <a:ext uri="{FF2B5EF4-FFF2-40B4-BE49-F238E27FC236}">
              <a16:creationId xmlns:a16="http://schemas.microsoft.com/office/drawing/2014/main" id="{935A8A08-0CD0-9A96-F420-47225C058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>
            <a:extLst>
              <a:ext uri="{FF2B5EF4-FFF2-40B4-BE49-F238E27FC236}">
                <a16:creationId xmlns:a16="http://schemas.microsoft.com/office/drawing/2014/main" id="{A4616C55-C741-640C-21B6-FAA87E6523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>
            <a:extLst>
              <a:ext uri="{FF2B5EF4-FFF2-40B4-BE49-F238E27FC236}">
                <a16:creationId xmlns:a16="http://schemas.microsoft.com/office/drawing/2014/main" id="{DEE07959-39D2-39D6-2372-4AB707C709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0141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0a5d1115b7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0a5d1115b7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502afc7aad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502afc7aad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02afc7aa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02afc7aa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423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02afc7aad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02afc7aad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CB7B626D-1908-9807-B684-0509889D0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02afc7aad_0_413:notes">
            <a:extLst>
              <a:ext uri="{FF2B5EF4-FFF2-40B4-BE49-F238E27FC236}">
                <a16:creationId xmlns:a16="http://schemas.microsoft.com/office/drawing/2014/main" id="{E8C2E2A7-8606-2896-11F3-B32E111F73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02afc7aad_0_413:notes">
            <a:extLst>
              <a:ext uri="{FF2B5EF4-FFF2-40B4-BE49-F238E27FC236}">
                <a16:creationId xmlns:a16="http://schemas.microsoft.com/office/drawing/2014/main" id="{86D10BF8-23BC-D242-ECBD-16D8552775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0406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5E794ADE-366B-7756-6C26-EBAB1F9ED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C6CA5C31-151A-ADDA-FE39-68E54B466C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25052DBC-D69E-77C6-9457-55E585BEEC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7723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22DBD88B-00FC-4CF5-F75D-AE7064BB5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>
            <a:extLst>
              <a:ext uri="{FF2B5EF4-FFF2-40B4-BE49-F238E27FC236}">
                <a16:creationId xmlns:a16="http://schemas.microsoft.com/office/drawing/2014/main" id="{0F3C7331-8DB5-E3FD-A74D-19B94BA556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>
            <a:extLst>
              <a:ext uri="{FF2B5EF4-FFF2-40B4-BE49-F238E27FC236}">
                <a16:creationId xmlns:a16="http://schemas.microsoft.com/office/drawing/2014/main" id="{FD105ACA-FB1B-D2FE-57B5-9AD1E0CE03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5470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l="3955" t="33705" r="57710" b="5922"/>
          <a:stretch/>
        </p:blipFill>
        <p:spPr>
          <a:xfrm>
            <a:off x="0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28000"/>
          </a:blip>
          <a:srcRect l="40405" t="33702" r="30010" b="675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 flipH="1">
            <a:off x="-191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 flipH="1">
            <a:off x="439198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hasCustomPrompt="1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2" hasCustomPrompt="1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3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4" hasCustomPrompt="1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5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6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 rotWithShape="1">
          <a:blip r:embed="rId2">
            <a:alphaModFix amt="28000"/>
          </a:blip>
          <a:srcRect l="833" b="3400"/>
          <a:stretch/>
        </p:blipFill>
        <p:spPr>
          <a:xfrm>
            <a:off x="-100" y="6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2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3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4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5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6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>
            <a:spLocks noGrp="1"/>
          </p:cNvSpPr>
          <p:nvPr>
            <p:ph type="pic" idx="7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18" name="Google Shape;118;p19"/>
          <p:cNvSpPr>
            <a:spLocks noGrp="1"/>
          </p:cNvSpPr>
          <p:nvPr>
            <p:ph type="pic" idx="8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19" name="Google Shape;119;p19"/>
          <p:cNvSpPr>
            <a:spLocks noGrp="1"/>
          </p:cNvSpPr>
          <p:nvPr>
            <p:ph type="pic" idx="9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 rotWithShape="1">
          <a:blip r:embed="rId2">
            <a:alphaModFix amt="28000"/>
          </a:blip>
          <a:srcRect l="833" b="3400"/>
          <a:stretch/>
        </p:blipFill>
        <p:spPr>
          <a:xfrm rot="10800000" flipH="1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 rot="10800000" flipH="1">
            <a:off x="4477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2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3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4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5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6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7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8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bg>
      <p:bgPr>
        <a:solidFill>
          <a:schemeClr val="lt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 rotWithShape="1">
          <a:blip r:embed="rId2">
            <a:alphaModFix amt="28000"/>
          </a:blip>
          <a:srcRect l="-2576" r="32948"/>
          <a:stretch/>
        </p:blipFill>
        <p:spPr>
          <a:xfrm>
            <a:off x="-229575" y="9525"/>
            <a:ext cx="620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>
            <a:spLocks noGrp="1"/>
          </p:cNvSpPr>
          <p:nvPr>
            <p:ph type="ctrTitle"/>
          </p:nvPr>
        </p:nvSpPr>
        <p:spPr>
          <a:xfrm>
            <a:off x="713225" y="545950"/>
            <a:ext cx="4096800" cy="928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713325" y="1464675"/>
            <a:ext cx="4096800" cy="1190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2" name="Google Shape;152;p22"/>
          <p:cNvSpPr>
            <a:spLocks noGrp="1"/>
          </p:cNvSpPr>
          <p:nvPr>
            <p:ph type="pic" idx="2"/>
          </p:nvPr>
        </p:nvSpPr>
        <p:spPr>
          <a:xfrm>
            <a:off x="5715875" y="0"/>
            <a:ext cx="34281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153" name="Google Shape;153;p22"/>
          <p:cNvSpPr txBox="1"/>
          <p:nvPr/>
        </p:nvSpPr>
        <p:spPr>
          <a:xfrm>
            <a:off x="713325" y="2655375"/>
            <a:ext cx="4096800" cy="147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65750" tIns="91425" rIns="365750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</a:t>
            </a:r>
            <a:endParaRPr sz="1000" b="1" u="sng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 rotWithShape="1">
          <a:blip r:embed="rId2">
            <a:alphaModFix amt="28000"/>
          </a:blip>
          <a:srcRect l="3953" r="60529"/>
          <a:stretch/>
        </p:blipFill>
        <p:spPr>
          <a:xfrm>
            <a:off x="0" y="0"/>
            <a:ext cx="32476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bg>
      <p:bgPr>
        <a:solidFill>
          <a:schemeClr val="lt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4"/>
          <p:cNvPicPr preferRelativeResize="0"/>
          <p:nvPr/>
        </p:nvPicPr>
        <p:blipFill rotWithShape="1">
          <a:blip r:embed="rId2">
            <a:alphaModFix amt="28000"/>
          </a:blip>
          <a:srcRect l="43587" r="26256" b="-10"/>
          <a:stretch/>
        </p:blipFill>
        <p:spPr>
          <a:xfrm>
            <a:off x="6347800" y="0"/>
            <a:ext cx="27573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_1">
    <p:bg>
      <p:bgPr>
        <a:solidFill>
          <a:schemeClr val="dk2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5"/>
          <p:cNvPicPr preferRelativeResize="0"/>
          <p:nvPr/>
        </p:nvPicPr>
        <p:blipFill rotWithShape="1">
          <a:blip r:embed="rId2">
            <a:alphaModFix amt="28000"/>
          </a:blip>
          <a:srcRect l="43587" r="26256" b="-10"/>
          <a:stretch/>
        </p:blipFill>
        <p:spPr>
          <a:xfrm flipH="1">
            <a:off x="-21813" y="0"/>
            <a:ext cx="2757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2">
            <a:alphaModFix amt="28000"/>
          </a:blip>
          <a:srcRect l="3954" r="60452"/>
          <a:stretch/>
        </p:blipFill>
        <p:spPr>
          <a:xfrm flipH="1">
            <a:off x="5889374" y="0"/>
            <a:ext cx="32546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79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28000"/>
          </a:blip>
          <a:srcRect l="3955" t="28334" r="57710" b="5923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28000"/>
          </a:blip>
          <a:srcRect l="43544" t="33702" r="14163" b="675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2549400" y="1219004"/>
            <a:ext cx="4045200" cy="148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549400" y="2689396"/>
            <a:ext cx="4045200" cy="1235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>
            <a:spLocks noGrp="1"/>
          </p:cNvSpPr>
          <p:nvPr>
            <p:ph type="pic" idx="2"/>
          </p:nvPr>
        </p:nvSpPr>
        <p:spPr>
          <a:xfrm>
            <a:off x="-8500" y="0"/>
            <a:ext cx="9152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 amt="28000"/>
          </a:blip>
          <a:srcRect l="5619" t="33705" r="56047" b="5922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 amt="28000"/>
          </a:blip>
          <a:srcRect l="42908" t="33702" r="27507" b="675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 amt="28000"/>
          </a:blip>
          <a:srcRect r="832" b="340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5" r:id="rId11"/>
    <p:sldLayoutId id="2147483666" r:id="rId12"/>
    <p:sldLayoutId id="2147483668" r:id="rId13"/>
    <p:sldLayoutId id="2147483669" r:id="rId14"/>
    <p:sldLayoutId id="2147483670" r:id="rId15"/>
    <p:sldLayoutId id="2147483671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Progetto di Rete</a:t>
            </a:r>
            <a:br>
              <a:rPr lang="en" b="1" dirty="0"/>
            </a:br>
            <a:r>
              <a:rPr lang="en" b="1" dirty="0">
                <a:solidFill>
                  <a:schemeClr val="accent2"/>
                </a:solidFill>
              </a:rPr>
              <a:t>Compagnia Theta </a:t>
            </a:r>
            <a:endParaRPr b="1" dirty="0"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da </a:t>
            </a:r>
            <a:r>
              <a:rPr lang="en-US" dirty="0" err="1"/>
              <a:t>Spegni&amp;Riaccendi</a:t>
            </a:r>
            <a:r>
              <a:rPr lang="en-US" dirty="0"/>
              <a:t> S.p.A.</a:t>
            </a: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173" name="Google Shape;173;p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0896" b="23395"/>
          <a:stretch/>
        </p:blipFill>
        <p:spPr>
          <a:xfrm>
            <a:off x="0" y="0"/>
            <a:ext cx="9144003" cy="21761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13134C61-EBF5-1373-B6BD-D0880BC4C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 descr="Immagine che contiene testo, schermata, linea, numero&#10;&#10;Il contenuto generato dall'IA potrebbe non essere corretto.">
            <a:extLst>
              <a:ext uri="{FF2B5EF4-FFF2-40B4-BE49-F238E27FC236}">
                <a16:creationId xmlns:a16="http://schemas.microsoft.com/office/drawing/2014/main" id="{2D532226-F1E6-F149-0771-D9C939FA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488"/>
          <a:stretch>
            <a:fillRect/>
          </a:stretch>
        </p:blipFill>
        <p:spPr>
          <a:xfrm>
            <a:off x="661638" y="1287619"/>
            <a:ext cx="6850566" cy="2084818"/>
          </a:xfrm>
          <a:prstGeom prst="rect">
            <a:avLst/>
          </a:prstGeom>
        </p:spPr>
      </p:pic>
      <p:sp>
        <p:nvSpPr>
          <p:cNvPr id="22" name="Google Shape;231;p35">
            <a:extLst>
              <a:ext uri="{FF2B5EF4-FFF2-40B4-BE49-F238E27FC236}">
                <a16:creationId xmlns:a16="http://schemas.microsoft.com/office/drawing/2014/main" id="{12BA5EF9-83A2-3E51-A047-67F7C75103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1638" y="520255"/>
            <a:ext cx="54789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REGOLE FIREWALL PERIMETRALE</a:t>
            </a:r>
            <a:endParaRPr sz="2800" dirty="0"/>
          </a:p>
        </p:txBody>
      </p:sp>
      <p:sp>
        <p:nvSpPr>
          <p:cNvPr id="25" name="Sottotitolo 6">
            <a:extLst>
              <a:ext uri="{FF2B5EF4-FFF2-40B4-BE49-F238E27FC236}">
                <a16:creationId xmlns:a16="http://schemas.microsoft.com/office/drawing/2014/main" id="{52663430-CE85-3AE0-CBF7-FF6F7E856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209" y="3424731"/>
            <a:ext cx="6850566" cy="1362531"/>
          </a:xfrm>
        </p:spPr>
        <p:txBody>
          <a:bodyPr/>
          <a:lstStyle/>
          <a:p>
            <a:r>
              <a:rPr lang="it-IT" dirty="0"/>
              <a:t>Qui l'obiettivo è </a:t>
            </a:r>
            <a:r>
              <a:rPr lang="it-IT" b="1" dirty="0">
                <a:solidFill>
                  <a:schemeClr val="accent2"/>
                </a:solidFill>
              </a:rPr>
              <a:t>minimizzare l'esposizione pubblica</a:t>
            </a:r>
            <a:r>
              <a:rPr lang="it-IT" dirty="0"/>
              <a:t>. </a:t>
            </a:r>
          </a:p>
          <a:p>
            <a:r>
              <a:rPr lang="it-IT" dirty="0"/>
              <a:t>Come mostrato nella prima regola WAN, l'unica porta aperta verso l'esterno è la </a:t>
            </a:r>
            <a:r>
              <a:rPr lang="it-IT" b="1" dirty="0">
                <a:solidFill>
                  <a:schemeClr val="accent2"/>
                </a:solidFill>
              </a:rPr>
              <a:t>80 (HTTP)</a:t>
            </a:r>
          </a:p>
          <a:p>
            <a:r>
              <a:rPr lang="it-IT" dirty="0"/>
              <a:t>indirizzata esclusivamente al Web Server (172.16.1.5); tutto il resto è bloccato di default. Inoltre,</a:t>
            </a:r>
          </a:p>
          <a:p>
            <a:r>
              <a:rPr lang="it-IT" dirty="0"/>
              <a:t>sulla l'interfaccia interna, è stata applicata una regola di </a:t>
            </a:r>
            <a:r>
              <a:rPr lang="it-IT" b="1" dirty="0" err="1">
                <a:solidFill>
                  <a:schemeClr val="accent2"/>
                </a:solidFill>
              </a:rPr>
              <a:t>Hardening</a:t>
            </a:r>
            <a:r>
              <a:rPr lang="it-IT" dirty="0"/>
              <a:t>: l'accesso amministrativo al</a:t>
            </a:r>
          </a:p>
          <a:p>
            <a:r>
              <a:rPr lang="it-IT" dirty="0"/>
              <a:t>firewall stesso (SSH/HTTPS verso 172.16.1.6) viene esplicitamente bloccato per prevenire tentativi</a:t>
            </a:r>
          </a:p>
          <a:p>
            <a:r>
              <a:rPr lang="it-IT" dirty="0"/>
              <a:t>di manomissione della configurazione, anche se provenienti dalla rete interna.</a:t>
            </a:r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D1D8C470-1F6C-CEEE-CB1A-780FAB79AE07}"/>
              </a:ext>
            </a:extLst>
          </p:cNvPr>
          <p:cNvSpPr/>
          <p:nvPr/>
        </p:nvSpPr>
        <p:spPr>
          <a:xfrm>
            <a:off x="7129346" y="2646557"/>
            <a:ext cx="2921619" cy="271346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749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F5507769-9B76-2435-37EA-4A0C4182F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e 29">
            <a:extLst>
              <a:ext uri="{FF2B5EF4-FFF2-40B4-BE49-F238E27FC236}">
                <a16:creationId xmlns:a16="http://schemas.microsoft.com/office/drawing/2014/main" id="{C61815A5-74CA-83D4-07BE-6B0B76B286CA}"/>
              </a:ext>
            </a:extLst>
          </p:cNvPr>
          <p:cNvSpPr/>
          <p:nvPr/>
        </p:nvSpPr>
        <p:spPr>
          <a:xfrm>
            <a:off x="5357470" y="82954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testo, schermata, linea, numero&#10;&#10;Il contenuto generato dall'IA potrebbe non essere corretto.">
            <a:extLst>
              <a:ext uri="{FF2B5EF4-FFF2-40B4-BE49-F238E27FC236}">
                <a16:creationId xmlns:a16="http://schemas.microsoft.com/office/drawing/2014/main" id="{7EB35C4F-0783-9D85-4F7C-FDCABFE6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271" y="1204852"/>
            <a:ext cx="5633299" cy="3206478"/>
          </a:xfrm>
          <a:prstGeom prst="rect">
            <a:avLst/>
          </a:prstGeom>
        </p:spPr>
      </p:pic>
      <p:sp>
        <p:nvSpPr>
          <p:cNvPr id="24" name="Google Shape;231;p35">
            <a:extLst>
              <a:ext uri="{FF2B5EF4-FFF2-40B4-BE49-F238E27FC236}">
                <a16:creationId xmlns:a16="http://schemas.microsoft.com/office/drawing/2014/main" id="{4D3A8BA2-4F8D-4DA5-1C10-E77E6DC61B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532" y="575281"/>
            <a:ext cx="54789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REGOLE FIREWALL INTERNO</a:t>
            </a:r>
            <a:endParaRPr sz="2800" dirty="0"/>
          </a:p>
        </p:txBody>
      </p:sp>
      <p:sp>
        <p:nvSpPr>
          <p:cNvPr id="29" name="Sottotitolo 6">
            <a:extLst>
              <a:ext uri="{FF2B5EF4-FFF2-40B4-BE49-F238E27FC236}">
                <a16:creationId xmlns:a16="http://schemas.microsoft.com/office/drawing/2014/main" id="{B4B1252F-4ADB-C3F4-F6F7-9135154F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532" y="1204852"/>
            <a:ext cx="2702311" cy="3206478"/>
          </a:xfrm>
        </p:spPr>
        <p:txBody>
          <a:bodyPr/>
          <a:lstStyle/>
          <a:p>
            <a:r>
              <a:rPr lang="it-IT" dirty="0"/>
              <a:t>	Definisce il </a:t>
            </a:r>
            <a:r>
              <a:rPr lang="it-IT" b="1" dirty="0">
                <a:solidFill>
                  <a:schemeClr val="accent2"/>
                </a:solidFill>
              </a:rPr>
              <a:t>comportamento</a:t>
            </a:r>
            <a:r>
              <a:rPr lang="it-IT" dirty="0"/>
              <a:t> di sicurezza (ovvero </a:t>
            </a:r>
            <a:r>
              <a:rPr lang="it-IT" i="1" dirty="0"/>
              <a:t>chi</a:t>
            </a:r>
            <a:r>
              <a:rPr lang="it-IT" dirty="0"/>
              <a:t> può parlare con </a:t>
            </a:r>
            <a:r>
              <a:rPr lang="it-IT" i="1" dirty="0"/>
              <a:t>chi</a:t>
            </a:r>
            <a:r>
              <a:rPr lang="it-IT" dirty="0"/>
              <a:t>).</a:t>
            </a:r>
          </a:p>
          <a:p>
            <a:r>
              <a:rPr lang="it-IT" dirty="0"/>
              <a:t>	 Le regole qui configurate rendono operativa la segmentazione logica: sfruttiamo le </a:t>
            </a:r>
            <a:r>
              <a:rPr lang="it-IT" dirty="0" err="1"/>
              <a:t>subnet</a:t>
            </a:r>
            <a:r>
              <a:rPr lang="it-IT" dirty="0"/>
              <a:t> appena create per applicare controlli granulari, garantendo che l'accesso alla DMZ sia concesso solo a specifici ruoli (Management e Sviluppatori) e bloccato per tutto il resto della LAN, </a:t>
            </a:r>
            <a:r>
              <a:rPr lang="it-IT" b="1" dirty="0">
                <a:solidFill>
                  <a:schemeClr val="accent2"/>
                </a:solidFill>
              </a:rPr>
              <a:t>riducendo</a:t>
            </a:r>
            <a:r>
              <a:rPr lang="it-IT" dirty="0"/>
              <a:t> drasticamente i </a:t>
            </a:r>
            <a:r>
              <a:rPr lang="it-IT" b="1" dirty="0">
                <a:solidFill>
                  <a:schemeClr val="accent2"/>
                </a:solidFill>
              </a:rPr>
              <a:t>rischi</a:t>
            </a:r>
            <a:r>
              <a:rPr lang="it-IT" dirty="0"/>
              <a:t> di movimenti laterali non autorizzati</a:t>
            </a:r>
          </a:p>
        </p:txBody>
      </p:sp>
    </p:spTree>
    <p:extLst>
      <p:ext uri="{BB962C8B-B14F-4D97-AF65-F5344CB8AC3E}">
        <p14:creationId xmlns:p14="http://schemas.microsoft.com/office/powerpoint/2010/main" val="2059735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>
          <a:extLst>
            <a:ext uri="{FF2B5EF4-FFF2-40B4-BE49-F238E27FC236}">
              <a16:creationId xmlns:a16="http://schemas.microsoft.com/office/drawing/2014/main" id="{3EB2F61C-FDF9-AE6B-2254-46D75BC81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>
            <a:extLst>
              <a:ext uri="{FF2B5EF4-FFF2-40B4-BE49-F238E27FC236}">
                <a16:creationId xmlns:a16="http://schemas.microsoft.com/office/drawing/2014/main" id="{E12D0013-83E8-9A01-E7EB-51B52DC233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Certificazione Rete</a:t>
            </a:r>
          </a:p>
        </p:txBody>
      </p:sp>
      <p:sp>
        <p:nvSpPr>
          <p:cNvPr id="212" name="Google Shape;212;p33">
            <a:extLst>
              <a:ext uri="{FF2B5EF4-FFF2-40B4-BE49-F238E27FC236}">
                <a16:creationId xmlns:a16="http://schemas.microsoft.com/office/drawing/2014/main" id="{57DEA70B-1BF5-40A5-E7A8-9CDF58FF638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4" name="Google Shape;223;p34">
            <a:extLst>
              <a:ext uri="{FF2B5EF4-FFF2-40B4-BE49-F238E27FC236}">
                <a16:creationId xmlns:a16="http://schemas.microsoft.com/office/drawing/2014/main" id="{80EF9516-5627-849D-7D11-54EF5925F43B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1483" b="31483"/>
          <a:stretch/>
        </p:blipFill>
        <p:spPr>
          <a:xfrm>
            <a:off x="0" y="3041379"/>
            <a:ext cx="9144000" cy="217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1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02F9A-1633-7BE4-71C8-AB9FFE6A0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e 8">
            <a:extLst>
              <a:ext uri="{FF2B5EF4-FFF2-40B4-BE49-F238E27FC236}">
                <a16:creationId xmlns:a16="http://schemas.microsoft.com/office/drawing/2014/main" id="{3AEEE569-EE6E-1679-7AEE-A15EAB416C88}"/>
              </a:ext>
            </a:extLst>
          </p:cNvPr>
          <p:cNvSpPr/>
          <p:nvPr/>
        </p:nvSpPr>
        <p:spPr>
          <a:xfrm>
            <a:off x="4861892" y="2297584"/>
            <a:ext cx="2601991" cy="279037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8628868-A4D8-2714-2F97-015B93ECBEDE}"/>
              </a:ext>
            </a:extLst>
          </p:cNvPr>
          <p:cNvSpPr/>
          <p:nvPr/>
        </p:nvSpPr>
        <p:spPr>
          <a:xfrm>
            <a:off x="460917" y="386576"/>
            <a:ext cx="8118088" cy="439358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58BD959F-5362-FC5D-B6A4-F83A327677BB}"/>
              </a:ext>
            </a:extLst>
          </p:cNvPr>
          <p:cNvSpPr/>
          <p:nvPr/>
        </p:nvSpPr>
        <p:spPr>
          <a:xfrm>
            <a:off x="-244624" y="-42853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E1D3A970-F99A-5981-E656-0EF578D8F1E0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3783098" y="821467"/>
            <a:ext cx="4579435" cy="768900"/>
          </a:xfrm>
        </p:spPr>
        <p:txBody>
          <a:bodyPr/>
          <a:lstStyle/>
          <a:p>
            <a:pPr algn="r"/>
            <a:r>
              <a:rPr lang="it-IT" dirty="0"/>
              <a:t>HTTP Scanner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8AC9E2C7-BF76-906F-591A-C18BA647D3D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750675" y="1440105"/>
            <a:ext cx="4579435" cy="1155512"/>
          </a:xfrm>
        </p:spPr>
        <p:txBody>
          <a:bodyPr/>
          <a:lstStyle/>
          <a:p>
            <a:pPr algn="r"/>
            <a:r>
              <a:rPr lang="it-IT" sz="1100" dirty="0"/>
              <a:t>  Lo script implementa un tool progettato per analizzare la configurazione dei server </a:t>
            </a:r>
            <a:r>
              <a:rPr lang="it-IT" sz="1100" b="1" dirty="0">
                <a:solidFill>
                  <a:schemeClr val="accent2"/>
                </a:solidFill>
              </a:rPr>
              <a:t>HTTP</a:t>
            </a:r>
            <a:r>
              <a:rPr lang="it-IT" sz="1100" dirty="0"/>
              <a:t>. Utilizzando la libreria </a:t>
            </a:r>
            <a:r>
              <a:rPr lang="it-IT" sz="1100" dirty="0" err="1"/>
              <a:t>http.client</a:t>
            </a:r>
            <a:r>
              <a:rPr lang="it-IT" sz="1100" dirty="0"/>
              <a:t>, il software interroga un </a:t>
            </a:r>
            <a:r>
              <a:rPr lang="it-IT" sz="1100" b="1" dirty="0">
                <a:solidFill>
                  <a:schemeClr val="accent2"/>
                </a:solidFill>
              </a:rPr>
              <a:t>URL</a:t>
            </a:r>
            <a:r>
              <a:rPr lang="it-IT" sz="1100" dirty="0"/>
              <a:t> specifico testando sequenzialmente diversi metodi HTTP (GET, POST, PUT, DELETE, OPTIONS, ecc.) per identificare quelli abilitati.</a:t>
            </a:r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FF924D47-6464-702E-F20C-297F609074E4}"/>
              </a:ext>
            </a:extLst>
          </p:cNvPr>
          <p:cNvSpPr txBox="1">
            <a:spLocks/>
          </p:cNvSpPr>
          <p:nvPr/>
        </p:nvSpPr>
        <p:spPr>
          <a:xfrm>
            <a:off x="3750674" y="2402333"/>
            <a:ext cx="4579435" cy="115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r"/>
            <a:r>
              <a:rPr lang="it-IT" sz="1100" dirty="0"/>
              <a:t>Per ogni richiesta, lo script analizza la </a:t>
            </a:r>
            <a:r>
              <a:rPr lang="it-IT" sz="1100" b="1" dirty="0">
                <a:solidFill>
                  <a:schemeClr val="accent2"/>
                </a:solidFill>
              </a:rPr>
              <a:t>HTTP </a:t>
            </a:r>
            <a:r>
              <a:rPr lang="it-IT" sz="1100" b="1" dirty="0" err="1">
                <a:solidFill>
                  <a:schemeClr val="accent2"/>
                </a:solidFill>
              </a:rPr>
              <a:t>Response</a:t>
            </a:r>
            <a:r>
              <a:rPr lang="it-IT" sz="1100" dirty="0"/>
              <a:t>, estraendo codici di stato, intestazioni (</a:t>
            </a:r>
            <a:r>
              <a:rPr lang="it-IT" sz="1100" i="1" dirty="0" err="1"/>
              <a:t>headers</a:t>
            </a:r>
            <a:r>
              <a:rPr lang="it-IT" sz="1100" dirty="0"/>
              <a:t>) come "</a:t>
            </a:r>
            <a:r>
              <a:rPr lang="it-IT" sz="1100" dirty="0" err="1"/>
              <a:t>Allow</a:t>
            </a:r>
            <a:r>
              <a:rPr lang="it-IT" sz="1100" dirty="0"/>
              <a:t>" e "Location", e un'anteprima del corpo della risposta. Attraverso un'interfaccia grafica implementata attraverso la libreria </a:t>
            </a:r>
            <a:r>
              <a:rPr lang="it-IT" sz="1100" b="1" dirty="0" err="1">
                <a:solidFill>
                  <a:schemeClr val="accent2"/>
                </a:solidFill>
              </a:rPr>
              <a:t>traceback</a:t>
            </a:r>
            <a:r>
              <a:rPr lang="it-IT" sz="1100" dirty="0"/>
              <a:t>, l'utente può configurare il target e generare automaticamente un </a:t>
            </a:r>
            <a:r>
              <a:rPr lang="it-IT" sz="1100" b="1" dirty="0">
                <a:solidFill>
                  <a:schemeClr val="accent2"/>
                </a:solidFill>
              </a:rPr>
              <a:t>report tecnico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(.</a:t>
            </a:r>
            <a:r>
              <a:rPr lang="it-IT" sz="1100" dirty="0" err="1"/>
              <a:t>txt</a:t>
            </a:r>
            <a:r>
              <a:rPr lang="it-IT" sz="1100" dirty="0"/>
              <a:t>).</a:t>
            </a:r>
          </a:p>
          <a:p>
            <a:pPr algn="r"/>
            <a:endParaRPr lang="it-IT" sz="1100" dirty="0"/>
          </a:p>
        </p:txBody>
      </p:sp>
      <p:sp>
        <p:nvSpPr>
          <p:cNvPr id="12" name="Sottotitolo 6">
            <a:extLst>
              <a:ext uri="{FF2B5EF4-FFF2-40B4-BE49-F238E27FC236}">
                <a16:creationId xmlns:a16="http://schemas.microsoft.com/office/drawing/2014/main" id="{078EE69B-6412-99A6-A68A-C8F46E2D6EBD}"/>
              </a:ext>
            </a:extLst>
          </p:cNvPr>
          <p:cNvSpPr txBox="1">
            <a:spLocks/>
          </p:cNvSpPr>
          <p:nvPr/>
        </p:nvSpPr>
        <p:spPr>
          <a:xfrm>
            <a:off x="3758111" y="3513240"/>
            <a:ext cx="4579436" cy="96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r"/>
            <a:r>
              <a:rPr lang="it-IT" sz="1100" dirty="0"/>
              <a:t>Questo processo permette di rilevare vulnerabilità di configurazione, come metodi pericolosi (es. PUT o DELETE) lasciati inavvertitamente esposti, facilitando il controllo delle policy di sicurezza del server web.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EF3A6509-022A-82C7-BFAB-30DB87010D70}"/>
              </a:ext>
            </a:extLst>
          </p:cNvPr>
          <p:cNvSpPr/>
          <p:nvPr/>
        </p:nvSpPr>
        <p:spPr>
          <a:xfrm>
            <a:off x="3921662" y="464900"/>
            <a:ext cx="584388" cy="51639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B8392CCF-7923-7B8F-2E3E-E51EBBBBF4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667" t="13485" r="10607" b="32668"/>
          <a:stretch>
            <a:fillRect/>
          </a:stretch>
        </p:blipFill>
        <p:spPr>
          <a:xfrm>
            <a:off x="945905" y="78775"/>
            <a:ext cx="3261782" cy="2312333"/>
          </a:xfrm>
          <a:prstGeom prst="rect">
            <a:avLst/>
          </a:prstGeom>
        </p:spPr>
      </p:pic>
      <p:pic>
        <p:nvPicPr>
          <p:cNvPr id="4" name="Immagine 3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A2A45362-1E71-A5FD-7A6F-3172389DB3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78" r="53093" b="27236"/>
          <a:stretch>
            <a:fillRect/>
          </a:stretch>
        </p:blipFill>
        <p:spPr>
          <a:xfrm>
            <a:off x="122807" y="2137028"/>
            <a:ext cx="3620429" cy="286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049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296E1D8A-6EC8-91BB-70A0-1290AF08C94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82300" y="580890"/>
            <a:ext cx="4084901" cy="768900"/>
          </a:xfrm>
        </p:spPr>
        <p:txBody>
          <a:bodyPr/>
          <a:lstStyle/>
          <a:p>
            <a:r>
              <a:rPr lang="it-IT" dirty="0"/>
              <a:t>Port Scanner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B376CC68-AF6F-9202-18A8-7BBAFA2A7AE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82302" y="1349790"/>
            <a:ext cx="4579435" cy="1155512"/>
          </a:xfrm>
        </p:spPr>
        <p:txBody>
          <a:bodyPr/>
          <a:lstStyle/>
          <a:p>
            <a:pPr algn="l"/>
            <a:r>
              <a:rPr lang="it-IT" sz="1100" dirty="0"/>
              <a:t>  	Lo script implementa un tool di </a:t>
            </a:r>
            <a:r>
              <a:rPr lang="it-IT" sz="1100" b="1" dirty="0">
                <a:solidFill>
                  <a:schemeClr val="accent2"/>
                </a:solidFill>
              </a:rPr>
              <a:t>network </a:t>
            </a:r>
            <a:r>
              <a:rPr lang="it-IT" sz="1100" b="1" dirty="0" err="1">
                <a:solidFill>
                  <a:schemeClr val="accent2"/>
                </a:solidFill>
              </a:rPr>
              <a:t>discovery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e </a:t>
            </a:r>
            <a:r>
              <a:rPr lang="it-IT" sz="1100" b="1" dirty="0" err="1">
                <a:solidFill>
                  <a:schemeClr val="accent2"/>
                </a:solidFill>
              </a:rPr>
              <a:t>vulnerability</a:t>
            </a:r>
            <a:r>
              <a:rPr lang="it-IT" sz="1100" b="1" dirty="0">
                <a:solidFill>
                  <a:schemeClr val="accent2"/>
                </a:solidFill>
              </a:rPr>
              <a:t> </a:t>
            </a:r>
            <a:r>
              <a:rPr lang="it-IT" sz="1100" b="1" dirty="0" err="1">
                <a:solidFill>
                  <a:schemeClr val="accent2"/>
                </a:solidFill>
              </a:rPr>
              <a:t>probing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strutturato in due fasi sequenziali. Inizialmente, il software sfrutta il modulo </a:t>
            </a:r>
            <a:r>
              <a:rPr lang="it-IT" sz="1100" dirty="0" err="1"/>
              <a:t>subprocess</a:t>
            </a:r>
            <a:r>
              <a:rPr lang="it-IT" sz="1100" dirty="0"/>
              <a:t> per eseguire una verifica di raggiungibilità tramite protocollo </a:t>
            </a:r>
            <a:r>
              <a:rPr lang="it-IT" sz="1100" b="1" dirty="0">
                <a:solidFill>
                  <a:schemeClr val="accent2"/>
                </a:solidFill>
              </a:rPr>
              <a:t>ICMP (Ping)</a:t>
            </a:r>
            <a:r>
              <a:rPr lang="it-IT" sz="1100" dirty="0"/>
              <a:t>,validando lo stato "up" </a:t>
            </a:r>
            <a:r>
              <a:rPr lang="it-IT" sz="1100" dirty="0" err="1"/>
              <a:t>dell'host</a:t>
            </a:r>
            <a:r>
              <a:rPr lang="it-IT" sz="1100" dirty="0"/>
              <a:t> target assicurandoci che la macchina che cerchiamo di contattare sia online.</a:t>
            </a:r>
          </a:p>
          <a:p>
            <a:pPr algn="l"/>
            <a:endParaRPr lang="it-IT" dirty="0"/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85F070F1-3C45-247B-7464-F21737CFB1E2}"/>
              </a:ext>
            </a:extLst>
          </p:cNvPr>
          <p:cNvSpPr txBox="1">
            <a:spLocks/>
          </p:cNvSpPr>
          <p:nvPr/>
        </p:nvSpPr>
        <p:spPr>
          <a:xfrm>
            <a:off x="182301" y="2505302"/>
            <a:ext cx="4579435" cy="115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dirty="0"/>
              <a:t>	</a:t>
            </a:r>
            <a:r>
              <a:rPr lang="it-IT" sz="1100" dirty="0"/>
              <a:t>Superata la fase di </a:t>
            </a:r>
            <a:r>
              <a:rPr lang="it-IT" sz="1100" dirty="0" err="1"/>
              <a:t>discovery</a:t>
            </a:r>
            <a:r>
              <a:rPr lang="it-IT" sz="1100" dirty="0"/>
              <a:t>, lo script esegue una scansione </a:t>
            </a:r>
            <a:r>
              <a:rPr lang="it-IT" sz="1100" b="1" dirty="0">
                <a:solidFill>
                  <a:schemeClr val="accent2"/>
                </a:solidFill>
              </a:rPr>
              <a:t>TCP Connect</a:t>
            </a:r>
            <a:r>
              <a:rPr lang="it-IT" sz="1100" dirty="0">
                <a:solidFill>
                  <a:schemeClr val="accent2"/>
                </a:solidFill>
              </a:rPr>
              <a:t> </a:t>
            </a:r>
            <a:r>
              <a:rPr lang="it-IT" sz="1100" dirty="0"/>
              <a:t>iterativa utilizzando la libreria </a:t>
            </a:r>
            <a:r>
              <a:rPr lang="it-IT" sz="1100" b="1" u="sng" dirty="0" err="1">
                <a:solidFill>
                  <a:schemeClr val="accent2"/>
                </a:solidFill>
              </a:rPr>
              <a:t>socket</a:t>
            </a:r>
            <a:r>
              <a:rPr lang="it-IT" sz="1100" dirty="0"/>
              <a:t>: attraverso il metodo </a:t>
            </a:r>
            <a:r>
              <a:rPr lang="it-IT" sz="1100" b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connect_ex</a:t>
            </a:r>
            <a:r>
              <a:rPr lang="it-IT" sz="11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r>
              <a:rPr lang="it-IT" sz="1100" dirty="0"/>
              <a:t>, viene tentato l'</a:t>
            </a:r>
            <a:r>
              <a:rPr lang="it-IT" sz="1100" b="1" dirty="0" err="1">
                <a:solidFill>
                  <a:schemeClr val="accent2"/>
                </a:solidFill>
              </a:rPr>
              <a:t>handshake</a:t>
            </a:r>
            <a:r>
              <a:rPr lang="it-IT" sz="1100" dirty="0"/>
              <a:t> su un range definito di porte, identificando come "aperte" solo le risorse che restituiscono un valore di ritorno nullo.</a:t>
            </a:r>
          </a:p>
          <a:p>
            <a:pPr algn="l"/>
            <a:endParaRPr lang="it-IT" dirty="0"/>
          </a:p>
        </p:txBody>
      </p:sp>
      <p:sp>
        <p:nvSpPr>
          <p:cNvPr id="12" name="Sottotitolo 6">
            <a:extLst>
              <a:ext uri="{FF2B5EF4-FFF2-40B4-BE49-F238E27FC236}">
                <a16:creationId xmlns:a16="http://schemas.microsoft.com/office/drawing/2014/main" id="{28FADD8D-5822-2AA6-1E33-A8BBDE42269E}"/>
              </a:ext>
            </a:extLst>
          </p:cNvPr>
          <p:cNvSpPr txBox="1">
            <a:spLocks/>
          </p:cNvSpPr>
          <p:nvPr/>
        </p:nvSpPr>
        <p:spPr>
          <a:xfrm>
            <a:off x="182300" y="3519567"/>
            <a:ext cx="4579436" cy="96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L'intero processo è ottimizzato mediante la gestione dei </a:t>
            </a:r>
            <a:r>
              <a:rPr lang="it-IT" sz="1100" b="1" dirty="0" err="1">
                <a:solidFill>
                  <a:schemeClr val="accent2"/>
                </a:solidFill>
              </a:rPr>
              <a:t>timeout</a:t>
            </a:r>
            <a:r>
              <a:rPr lang="it-IT" sz="1100" dirty="0"/>
              <a:t> e del esecuzione automatizzata , permettendo al tecnico di mappare i servizi esposti e verificare in tempo reale l'efficacia delle policy di filtraggio del Firewall Perimetrale.</a:t>
            </a:r>
          </a:p>
          <a:p>
            <a:pPr algn="l"/>
            <a:endParaRPr lang="it-IT" dirty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BE23E9A-5066-7381-CC33-30B4FB9DD306}"/>
              </a:ext>
            </a:extLst>
          </p:cNvPr>
          <p:cNvSpPr/>
          <p:nvPr/>
        </p:nvSpPr>
        <p:spPr>
          <a:xfrm>
            <a:off x="6921522" y="66493"/>
            <a:ext cx="2148136" cy="213401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2C17ADF9-854F-3224-DEFF-3629C23D53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99" t="16620" r="38959" b="7643"/>
          <a:stretch>
            <a:fillRect/>
          </a:stretch>
        </p:blipFill>
        <p:spPr>
          <a:xfrm>
            <a:off x="4821209" y="557555"/>
            <a:ext cx="3871725" cy="3895494"/>
          </a:xfrm>
          <a:prstGeom prst="rect">
            <a:avLst/>
          </a:prstGeom>
        </p:spPr>
      </p:pic>
      <p:sp>
        <p:nvSpPr>
          <p:cNvPr id="2" name="Ovale 1">
            <a:extLst>
              <a:ext uri="{FF2B5EF4-FFF2-40B4-BE49-F238E27FC236}">
                <a16:creationId xmlns:a16="http://schemas.microsoft.com/office/drawing/2014/main" id="{A586F9AB-7CF4-B948-806E-4D1F5341DE41}"/>
              </a:ext>
            </a:extLst>
          </p:cNvPr>
          <p:cNvSpPr/>
          <p:nvPr/>
        </p:nvSpPr>
        <p:spPr>
          <a:xfrm>
            <a:off x="5023550" y="4327748"/>
            <a:ext cx="584388" cy="51639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60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6858E-7099-0A59-6169-A51084362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e 4">
            <a:extLst>
              <a:ext uri="{FF2B5EF4-FFF2-40B4-BE49-F238E27FC236}">
                <a16:creationId xmlns:a16="http://schemas.microsoft.com/office/drawing/2014/main" id="{C867C720-DEA0-535A-EBBE-7CF44C065F4B}"/>
              </a:ext>
            </a:extLst>
          </p:cNvPr>
          <p:cNvSpPr/>
          <p:nvPr/>
        </p:nvSpPr>
        <p:spPr>
          <a:xfrm>
            <a:off x="4460487" y="390039"/>
            <a:ext cx="2148136" cy="227343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F5D98E4D-12A1-8471-876E-176D8391E80A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13450" y="368981"/>
            <a:ext cx="4579436" cy="768900"/>
          </a:xfrm>
        </p:spPr>
        <p:txBody>
          <a:bodyPr/>
          <a:lstStyle/>
          <a:p>
            <a:pPr algn="l"/>
            <a:r>
              <a:rPr lang="it-IT" dirty="0"/>
              <a:t>    Sniffer Tool</a:t>
            </a:r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F1141139-A0AA-BBDF-19F7-0125C09BEA3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82299" y="1278673"/>
            <a:ext cx="4579435" cy="1058287"/>
          </a:xfrm>
          <a:ln>
            <a:noFill/>
          </a:ln>
        </p:spPr>
        <p:txBody>
          <a:bodyPr/>
          <a:lstStyle/>
          <a:p>
            <a:pPr algn="l"/>
            <a:r>
              <a:rPr lang="it-IT" sz="1100" dirty="0"/>
              <a:t>	</a:t>
            </a:r>
          </a:p>
          <a:p>
            <a:pPr algn="l"/>
            <a:r>
              <a:rPr lang="it-IT" sz="1100" dirty="0"/>
              <a:t>	Questo codice realizza uno sniffer di rete usando la libreria </a:t>
            </a:r>
            <a:r>
              <a:rPr lang="it-IT" sz="1100" b="1" dirty="0" err="1">
                <a:solidFill>
                  <a:schemeClr val="accent2"/>
                </a:solidFill>
              </a:rPr>
              <a:t>Scapy</a:t>
            </a:r>
            <a:r>
              <a:rPr lang="it-IT" sz="1100" dirty="0"/>
              <a:t> per intercettare pacchetti in tempo reale.</a:t>
            </a:r>
          </a:p>
          <a:p>
            <a:pPr algn="l"/>
            <a:r>
              <a:rPr lang="it-IT" sz="1100" dirty="0"/>
              <a:t>	La funzione </a:t>
            </a:r>
            <a:r>
              <a:rPr lang="it-IT" sz="1100" b="1" dirty="0" err="1">
                <a:solidFill>
                  <a:schemeClr val="accent2"/>
                </a:solidFill>
              </a:rPr>
              <a:t>packet_handler</a:t>
            </a:r>
            <a:r>
              <a:rPr lang="it-IT" sz="1100" b="1" dirty="0">
                <a:solidFill>
                  <a:schemeClr val="accent2"/>
                </a:solidFill>
              </a:rPr>
              <a:t>() </a:t>
            </a:r>
            <a:r>
              <a:rPr lang="it-IT" sz="1100" dirty="0"/>
              <a:t>viene chiamata ogni volta che un pacchetto viene catturato.</a:t>
            </a:r>
          </a:p>
        </p:txBody>
      </p:sp>
      <p:sp>
        <p:nvSpPr>
          <p:cNvPr id="11" name="Sottotitolo 6">
            <a:extLst>
              <a:ext uri="{FF2B5EF4-FFF2-40B4-BE49-F238E27FC236}">
                <a16:creationId xmlns:a16="http://schemas.microsoft.com/office/drawing/2014/main" id="{97481E61-916A-9A13-8010-0D774667967E}"/>
              </a:ext>
            </a:extLst>
          </p:cNvPr>
          <p:cNvSpPr txBox="1">
            <a:spLocks/>
          </p:cNvSpPr>
          <p:nvPr/>
        </p:nvSpPr>
        <p:spPr>
          <a:xfrm>
            <a:off x="182298" y="2207479"/>
            <a:ext cx="4579436" cy="2787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Viene aggiunto un </a:t>
            </a:r>
            <a:r>
              <a:rPr lang="it-IT" sz="1100" dirty="0" err="1"/>
              <a:t>timestamp</a:t>
            </a:r>
            <a:r>
              <a:rPr lang="it-IT" sz="1100" dirty="0"/>
              <a:t> per sapere quando ogni pacchetto è stato intercettato.</a:t>
            </a:r>
          </a:p>
          <a:p>
            <a:pPr algn="l"/>
            <a:r>
              <a:rPr lang="it-IT" sz="1100" dirty="0"/>
              <a:t>	Il codice analizza prima i pacchetti </a:t>
            </a:r>
            <a:r>
              <a:rPr lang="it-IT" sz="1100" b="1" dirty="0">
                <a:solidFill>
                  <a:schemeClr val="accent2"/>
                </a:solidFill>
              </a:rPr>
              <a:t>ARP</a:t>
            </a:r>
            <a:r>
              <a:rPr lang="it-IT" sz="1100" b="1" dirty="0"/>
              <a:t>,</a:t>
            </a:r>
            <a:r>
              <a:rPr lang="it-IT" sz="1100" dirty="0"/>
              <a:t> fondamentali per la risoluzione </a:t>
            </a:r>
            <a:r>
              <a:rPr lang="it-IT" sz="1100" b="1" dirty="0">
                <a:solidFill>
                  <a:schemeClr val="accent2"/>
                </a:solidFill>
              </a:rPr>
              <a:t>IP–MAC </a:t>
            </a:r>
            <a:r>
              <a:rPr lang="it-IT" sz="1100" dirty="0"/>
              <a:t>nella rete locale.</a:t>
            </a:r>
          </a:p>
          <a:p>
            <a:pPr algn="l"/>
            <a:r>
              <a:rPr lang="it-IT" sz="1100" dirty="0"/>
              <a:t>	Per ARP distingue le operazioni </a:t>
            </a:r>
            <a:r>
              <a:rPr lang="it-IT" sz="1100" b="1" dirty="0" err="1">
                <a:solidFill>
                  <a:schemeClr val="accent2"/>
                </a:solidFill>
              </a:rPr>
              <a:t>who-has</a:t>
            </a:r>
            <a:r>
              <a:rPr lang="it-IT" sz="1100" dirty="0"/>
              <a:t> e </a:t>
            </a:r>
            <a:r>
              <a:rPr lang="it-IT" sz="1100" b="1" dirty="0" err="1">
                <a:solidFill>
                  <a:schemeClr val="accent2"/>
                </a:solidFill>
              </a:rPr>
              <a:t>is-at</a:t>
            </a:r>
            <a:r>
              <a:rPr lang="it-IT" sz="1100" dirty="0"/>
              <a:t>, mostrando IP e MAC sorgente e destinazione.</a:t>
            </a:r>
          </a:p>
          <a:p>
            <a:pPr algn="l"/>
            <a:endParaRPr lang="it-IT" sz="1100" dirty="0"/>
          </a:p>
          <a:p>
            <a:pPr algn="l"/>
            <a:r>
              <a:rPr lang="it-IT" sz="1100" dirty="0"/>
              <a:t>	Successivamente intercetta pacchetti </a:t>
            </a:r>
            <a:r>
              <a:rPr lang="it-IT" sz="1100" b="1" dirty="0">
                <a:solidFill>
                  <a:schemeClr val="accent2"/>
                </a:solidFill>
              </a:rPr>
              <a:t>IP/TCP</a:t>
            </a:r>
            <a:r>
              <a:rPr lang="it-IT" sz="1100" dirty="0"/>
              <a:t>, tipici delle comunicazioni di rete.</a:t>
            </a:r>
          </a:p>
          <a:p>
            <a:pPr algn="l"/>
            <a:r>
              <a:rPr lang="it-IT" sz="1100" dirty="0"/>
              <a:t>	Per ogni pacchetto TCP stampa indirizzi IP, porte sorgente/destinazione e flag TCP.</a:t>
            </a:r>
          </a:p>
          <a:p>
            <a:pPr algn="l"/>
            <a:endParaRPr lang="it-IT" sz="1100" dirty="0"/>
          </a:p>
          <a:p>
            <a:pPr algn="l"/>
            <a:r>
              <a:rPr lang="it-IT" sz="1100" dirty="0"/>
              <a:t>	Mostra anche la dimensione del payload, utile per analizzare il </a:t>
            </a:r>
            <a:r>
              <a:rPr lang="it-IT" sz="1100" dirty="0" err="1"/>
              <a:t>traffco</a:t>
            </a:r>
            <a:r>
              <a:rPr lang="it-IT" sz="1100" dirty="0"/>
              <a:t> dati.</a:t>
            </a:r>
          </a:p>
          <a:p>
            <a:pPr algn="l"/>
            <a:r>
              <a:rPr lang="it-IT" sz="1100" dirty="0"/>
              <a:t>	</a:t>
            </a:r>
          </a:p>
        </p:txBody>
      </p:sp>
      <p:pic>
        <p:nvPicPr>
          <p:cNvPr id="3" name="Immagine 2" descr="Immagine che contiene testo, schermata, software, computer&#10;&#10;Il contenuto generato dall'IA potrebbe non essere corretto.">
            <a:extLst>
              <a:ext uri="{FF2B5EF4-FFF2-40B4-BE49-F238E27FC236}">
                <a16:creationId xmlns:a16="http://schemas.microsoft.com/office/drawing/2014/main" id="{2D85A667-102A-D8D2-A7BF-B683804728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129" t="17106" r="46343" b="2855"/>
          <a:stretch>
            <a:fillRect/>
          </a:stretch>
        </p:blipFill>
        <p:spPr>
          <a:xfrm>
            <a:off x="4974906" y="207692"/>
            <a:ext cx="3950644" cy="4728116"/>
          </a:xfrm>
          <a:prstGeom prst="rect">
            <a:avLst/>
          </a:prstGeom>
        </p:spPr>
      </p:pic>
      <p:sp>
        <p:nvSpPr>
          <p:cNvPr id="4" name="Sottotitolo 6">
            <a:extLst>
              <a:ext uri="{FF2B5EF4-FFF2-40B4-BE49-F238E27FC236}">
                <a16:creationId xmlns:a16="http://schemas.microsoft.com/office/drawing/2014/main" id="{CC780DF2-B99A-B67E-1DB8-D1408A158500}"/>
              </a:ext>
            </a:extLst>
          </p:cNvPr>
          <p:cNvSpPr txBox="1">
            <a:spLocks/>
          </p:cNvSpPr>
          <p:nvPr/>
        </p:nvSpPr>
        <p:spPr>
          <a:xfrm>
            <a:off x="182298" y="997088"/>
            <a:ext cx="4579435" cy="529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algn="l"/>
            <a:r>
              <a:rPr lang="it-IT" sz="1100" dirty="0"/>
              <a:t>	Il programma permette di osservare il comportamento reale della rete.  </a:t>
            </a:r>
          </a:p>
        </p:txBody>
      </p:sp>
    </p:spTree>
    <p:extLst>
      <p:ext uri="{BB962C8B-B14F-4D97-AF65-F5344CB8AC3E}">
        <p14:creationId xmlns:p14="http://schemas.microsoft.com/office/powerpoint/2010/main" val="46382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>
          <a:extLst>
            <a:ext uri="{FF2B5EF4-FFF2-40B4-BE49-F238E27FC236}">
              <a16:creationId xmlns:a16="http://schemas.microsoft.com/office/drawing/2014/main" id="{7AFFFE67-0B94-09CF-5A9B-F72CE899E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>
            <a:extLst>
              <a:ext uri="{FF2B5EF4-FFF2-40B4-BE49-F238E27FC236}">
                <a16:creationId xmlns:a16="http://schemas.microsoft.com/office/drawing/2014/main" id="{10083E09-14C5-40F2-9079-24C1C34BF6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Ricerca e Preventivo</a:t>
            </a:r>
          </a:p>
        </p:txBody>
      </p:sp>
      <p:sp>
        <p:nvSpPr>
          <p:cNvPr id="212" name="Google Shape;212;p33">
            <a:extLst>
              <a:ext uri="{FF2B5EF4-FFF2-40B4-BE49-F238E27FC236}">
                <a16:creationId xmlns:a16="http://schemas.microsoft.com/office/drawing/2014/main" id="{103A5574-A57F-640B-1743-A229DD0DAD7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5" name="Segnaposto immagine 4" descr="Immagine che contiene luce, blu, cavo">
            <a:extLst>
              <a:ext uri="{FF2B5EF4-FFF2-40B4-BE49-F238E27FC236}">
                <a16:creationId xmlns:a16="http://schemas.microsoft.com/office/drawing/2014/main" id="{F99F796E-D0E9-8069-9999-83AC85F89B96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32148" b="32148"/>
          <a:stretch>
            <a:fillRect/>
          </a:stretch>
        </p:blipFill>
        <p:spPr>
          <a:xfrm>
            <a:off x="0" y="2967300"/>
            <a:ext cx="9144000" cy="2176200"/>
          </a:xfrm>
        </p:spPr>
      </p:pic>
    </p:spTree>
    <p:extLst>
      <p:ext uri="{BB962C8B-B14F-4D97-AF65-F5344CB8AC3E}">
        <p14:creationId xmlns:p14="http://schemas.microsoft.com/office/powerpoint/2010/main" val="418440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subTitle" idx="2"/>
          </p:nvPr>
        </p:nvSpPr>
        <p:spPr>
          <a:xfrm>
            <a:off x="4516281" y="1029959"/>
            <a:ext cx="3314400" cy="3224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L’analisi dei bisogni del cliente ha guidato la</a:t>
            </a:r>
          </a:p>
          <a:p>
            <a:r>
              <a:rPr lang="it-IT" dirty="0"/>
              <a:t>scelta del fornitore per i componenti</a:t>
            </a:r>
          </a:p>
          <a:p>
            <a:r>
              <a:rPr lang="it-IT" dirty="0"/>
              <a:t>hardware </a:t>
            </a:r>
            <a:r>
              <a:rPr lang="it-IT" b="1" dirty="0" err="1">
                <a:solidFill>
                  <a:schemeClr val="accent2"/>
                </a:solidFill>
              </a:rPr>
              <a:t>PowerDigit</a:t>
            </a:r>
            <a:r>
              <a:rPr lang="it-IT" b="1" dirty="0">
                <a:solidFill>
                  <a:schemeClr val="accent2"/>
                </a:solidFill>
              </a:rPr>
              <a:t> </a:t>
            </a:r>
            <a:r>
              <a:rPr lang="it-IT" b="1" dirty="0" err="1">
                <a:solidFill>
                  <a:schemeClr val="accent2"/>
                </a:solidFill>
              </a:rPr>
              <a:t>Srl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Tra i diversi fornitori contattati, era l’unico in</a:t>
            </a:r>
          </a:p>
          <a:p>
            <a:r>
              <a:rPr lang="it-IT" dirty="0"/>
              <a:t>grado di offrire tutto il materiale necessario a</a:t>
            </a:r>
          </a:p>
          <a:p>
            <a:r>
              <a:rPr lang="it-IT" dirty="0"/>
              <a:t>prezzo d’ingrosso.</a:t>
            </a:r>
          </a:p>
          <a:p>
            <a:endParaRPr lang="it-IT" dirty="0"/>
          </a:p>
          <a:p>
            <a:r>
              <a:rPr lang="it-IT" dirty="0"/>
              <a:t>La scelta di un unico fornitore ha permesso di</a:t>
            </a:r>
          </a:p>
          <a:p>
            <a:r>
              <a:rPr lang="it-IT" b="1" dirty="0">
                <a:solidFill>
                  <a:schemeClr val="accent2"/>
                </a:solidFill>
              </a:rPr>
              <a:t>ridurre tempi </a:t>
            </a:r>
            <a:r>
              <a:rPr lang="it-IT" dirty="0"/>
              <a:t>e </a:t>
            </a:r>
            <a:r>
              <a:rPr lang="it-IT" b="1" dirty="0">
                <a:solidFill>
                  <a:schemeClr val="accent2"/>
                </a:solidFill>
              </a:rPr>
              <a:t>costi</a:t>
            </a:r>
            <a:r>
              <a:rPr lang="it-IT" dirty="0"/>
              <a:t> di spedizione.</a:t>
            </a:r>
          </a:p>
          <a:p>
            <a:endParaRPr lang="it-IT" dirty="0"/>
          </a:p>
          <a:p>
            <a:r>
              <a:rPr lang="it-IT" dirty="0"/>
              <a:t>Questo ha garantito prodotti ad alte</a:t>
            </a:r>
          </a:p>
          <a:p>
            <a:r>
              <a:rPr lang="it-IT" dirty="0"/>
              <a:t>prestazioni a costi convenienti per l’azienda e</a:t>
            </a:r>
          </a:p>
          <a:p>
            <a:r>
              <a:rPr lang="it-IT" dirty="0"/>
              <a:t>per il cliente.</a:t>
            </a:r>
          </a:p>
          <a:p>
            <a:br>
              <a:rPr lang="it-IT" dirty="0"/>
            </a:br>
            <a:endParaRPr dirty="0"/>
          </a:p>
        </p:txBody>
      </p:sp>
      <p:sp>
        <p:nvSpPr>
          <p:cNvPr id="246" name="Google Shape;246;p36"/>
          <p:cNvSpPr txBox="1">
            <a:spLocks noGrp="1"/>
          </p:cNvSpPr>
          <p:nvPr>
            <p:ph type="subTitle" idx="5"/>
          </p:nvPr>
        </p:nvSpPr>
        <p:spPr>
          <a:xfrm>
            <a:off x="4689181" y="554460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Ricerca di mercato</a:t>
            </a:r>
            <a:endParaRPr dirty="0"/>
          </a:p>
        </p:txBody>
      </p:sp>
      <p:sp>
        <p:nvSpPr>
          <p:cNvPr id="252" name="Google Shape;252;p36"/>
          <p:cNvSpPr/>
          <p:nvPr/>
        </p:nvSpPr>
        <p:spPr>
          <a:xfrm>
            <a:off x="4516281" y="72817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46;p36">
            <a:extLst>
              <a:ext uri="{FF2B5EF4-FFF2-40B4-BE49-F238E27FC236}">
                <a16:creationId xmlns:a16="http://schemas.microsoft.com/office/drawing/2014/main" id="{D37DBCB4-6AEA-03C4-B10B-06344979CD61}"/>
              </a:ext>
            </a:extLst>
          </p:cNvPr>
          <p:cNvSpPr txBox="1">
            <a:spLocks/>
          </p:cNvSpPr>
          <p:nvPr/>
        </p:nvSpPr>
        <p:spPr>
          <a:xfrm>
            <a:off x="965430" y="554460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it-IT" dirty="0"/>
              <a:t>Analisi dei Requisiti Tecnici</a:t>
            </a:r>
          </a:p>
        </p:txBody>
      </p:sp>
      <p:sp>
        <p:nvSpPr>
          <p:cNvPr id="15" name="Google Shape;252;p36">
            <a:extLst>
              <a:ext uri="{FF2B5EF4-FFF2-40B4-BE49-F238E27FC236}">
                <a16:creationId xmlns:a16="http://schemas.microsoft.com/office/drawing/2014/main" id="{11260EED-2FF7-A653-73E6-D4B8E47BF412}"/>
              </a:ext>
            </a:extLst>
          </p:cNvPr>
          <p:cNvSpPr/>
          <p:nvPr/>
        </p:nvSpPr>
        <p:spPr>
          <a:xfrm>
            <a:off x="792530" y="72817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44;p36">
            <a:extLst>
              <a:ext uri="{FF2B5EF4-FFF2-40B4-BE49-F238E27FC236}">
                <a16:creationId xmlns:a16="http://schemas.microsoft.com/office/drawing/2014/main" id="{E4987BE9-5C1F-F7C9-EFCD-43F4194414B4}"/>
              </a:ext>
            </a:extLst>
          </p:cNvPr>
          <p:cNvSpPr txBox="1">
            <a:spLocks/>
          </p:cNvSpPr>
          <p:nvPr/>
        </p:nvSpPr>
        <p:spPr>
          <a:xfrm>
            <a:off x="706644" y="1018808"/>
            <a:ext cx="3314400" cy="322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None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/>
              <a:t>La selezione dell'hardware (Firewall, Switch,</a:t>
            </a:r>
          </a:p>
          <a:p>
            <a:r>
              <a:rPr lang="it-IT" dirty="0"/>
              <a:t>IDS/IPS, Router) è stata determinata dai </a:t>
            </a:r>
          </a:p>
          <a:p>
            <a:r>
              <a:rPr lang="it-IT" dirty="0"/>
              <a:t>requisiti di sicurezza e segmentazione emersi </a:t>
            </a:r>
          </a:p>
          <a:p>
            <a:r>
              <a:rPr lang="it-IT" dirty="0"/>
              <a:t>in </a:t>
            </a:r>
            <a:r>
              <a:rPr lang="it-IT" b="1" dirty="0">
                <a:solidFill>
                  <a:schemeClr val="accent2"/>
                </a:solidFill>
              </a:rPr>
              <a:t>fase di progettazione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Abbiamo cercato dispositivi capaci di</a:t>
            </a:r>
          </a:p>
          <a:p>
            <a:r>
              <a:rPr lang="it-IT" dirty="0"/>
              <a:t>sostenere il carico delle regole dei firewall e </a:t>
            </a:r>
          </a:p>
          <a:p>
            <a:r>
              <a:rPr lang="it-IT" dirty="0"/>
              <a:t>del funzionamento delle switch senza colli di</a:t>
            </a:r>
          </a:p>
          <a:p>
            <a:r>
              <a:rPr lang="it-IT" dirty="0"/>
              <a:t>bottiglia.</a:t>
            </a:r>
            <a:br>
              <a:rPr lang="it-IT" dirty="0"/>
            </a:br>
            <a:endParaRPr lang="it-IT" dirty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3A0BD892-0CE6-4932-92BE-BE226C79BE37}"/>
              </a:ext>
            </a:extLst>
          </p:cNvPr>
          <p:cNvSpPr/>
          <p:nvPr/>
        </p:nvSpPr>
        <p:spPr>
          <a:xfrm>
            <a:off x="2067534" y="3121693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E26B080A-5792-6AEF-79A2-2E871E471477}"/>
              </a:ext>
            </a:extLst>
          </p:cNvPr>
          <p:cNvSpPr/>
          <p:nvPr/>
        </p:nvSpPr>
        <p:spPr>
          <a:xfrm>
            <a:off x="1313319" y="3209157"/>
            <a:ext cx="1508431" cy="132175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100FD6A6-CD0B-B391-612C-4D34C9A46671}"/>
              </a:ext>
            </a:extLst>
          </p:cNvPr>
          <p:cNvSpPr/>
          <p:nvPr/>
        </p:nvSpPr>
        <p:spPr>
          <a:xfrm>
            <a:off x="1391140" y="3267285"/>
            <a:ext cx="1508431" cy="132175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2147" b="32144"/>
          <a:stretch/>
        </p:blipFill>
        <p:spPr>
          <a:xfrm>
            <a:off x="0" y="0"/>
            <a:ext cx="9144003" cy="2176199"/>
          </a:xfrm>
          <a:prstGeom prst="rect">
            <a:avLst/>
          </a:prstGeom>
        </p:spPr>
      </p:pic>
      <p:sp>
        <p:nvSpPr>
          <p:cNvPr id="13" name="Google Shape;211;p33">
            <a:extLst>
              <a:ext uri="{FF2B5EF4-FFF2-40B4-BE49-F238E27FC236}">
                <a16:creationId xmlns:a16="http://schemas.microsoft.com/office/drawing/2014/main" id="{16DC72E7-7F17-7E1E-6F64-DCF7FC171E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062" y="2775436"/>
            <a:ext cx="6642287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		Conclusione</a:t>
            </a:r>
          </a:p>
        </p:txBody>
      </p:sp>
      <p:sp>
        <p:nvSpPr>
          <p:cNvPr id="14" name="Google Shape;212;p33">
            <a:extLst>
              <a:ext uri="{FF2B5EF4-FFF2-40B4-BE49-F238E27FC236}">
                <a16:creationId xmlns:a16="http://schemas.microsoft.com/office/drawing/2014/main" id="{F54DB5B2-749D-D6B4-CB0F-9483CB2D1900}"/>
              </a:ext>
            </a:extLst>
          </p:cNvPr>
          <p:cNvSpPr txBox="1">
            <a:spLocks/>
          </p:cNvSpPr>
          <p:nvPr/>
        </p:nvSpPr>
        <p:spPr>
          <a:xfrm>
            <a:off x="1446062" y="2775436"/>
            <a:ext cx="2046600" cy="16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8000" b="1" dirty="0">
                <a:solidFill>
                  <a:schemeClr val="accent2"/>
                </a:solidFill>
                <a:latin typeface="Doppio One" panose="020B0604020202020204" charset="0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"/>
          <p:cNvSpPr txBox="1">
            <a:spLocks noGrp="1"/>
          </p:cNvSpPr>
          <p:nvPr>
            <p:ph type="subTitle" idx="1"/>
          </p:nvPr>
        </p:nvSpPr>
        <p:spPr>
          <a:xfrm>
            <a:off x="713325" y="1940455"/>
            <a:ext cx="4096800" cy="11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 b="1" dirty="0">
                <a:latin typeface="Doppio One"/>
                <a:ea typeface="Doppio One"/>
                <a:cs typeface="Doppio One"/>
                <a:sym typeface="Doppio One"/>
              </a:rPr>
              <a:t>Do you have any questions?</a:t>
            </a:r>
            <a:endParaRPr sz="1800" b="1" dirty="0">
              <a:latin typeface="Doppio One"/>
              <a:ea typeface="Doppio One"/>
              <a:cs typeface="Doppio One"/>
              <a:sym typeface="Doppio One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info@spegnietriaccendi.com</a:t>
            </a:r>
            <a:endParaRPr sz="1200" dirty="0">
              <a:latin typeface="Encode Sans"/>
              <a:ea typeface="Encode Sans"/>
              <a:cs typeface="Encode Sans"/>
              <a:sym typeface="Encod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+39 333 333 3333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 dirty="0">
                <a:latin typeface="Encode Sans"/>
                <a:ea typeface="Encode Sans"/>
                <a:cs typeface="Encode Sans"/>
                <a:sym typeface="Encode Sans"/>
              </a:rPr>
              <a:t>spegnietriaccendi.com</a:t>
            </a: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05" name="Google Shape;405;p48"/>
          <p:cNvSpPr txBox="1">
            <a:spLocks noGrp="1"/>
          </p:cNvSpPr>
          <p:nvPr>
            <p:ph type="ctrTitle"/>
          </p:nvPr>
        </p:nvSpPr>
        <p:spPr>
          <a:xfrm>
            <a:off x="713225" y="1021730"/>
            <a:ext cx="4096800" cy="92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pic>
        <p:nvPicPr>
          <p:cNvPr id="406" name="Google Shape;406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130" r="129"/>
          <a:stretch/>
        </p:blipFill>
        <p:spPr>
          <a:xfrm>
            <a:off x="5715875" y="0"/>
            <a:ext cx="3428201" cy="5143501"/>
          </a:xfrm>
          <a:prstGeom prst="rect">
            <a:avLst/>
          </a:prstGeom>
        </p:spPr>
      </p:pic>
      <p:sp>
        <p:nvSpPr>
          <p:cNvPr id="407" name="Google Shape;407;p48"/>
          <p:cNvSpPr txBox="1"/>
          <p:nvPr/>
        </p:nvSpPr>
        <p:spPr>
          <a:xfrm>
            <a:off x="713225" y="3572841"/>
            <a:ext cx="4096800" cy="5222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08" name="Google Shape;408;p48"/>
          <p:cNvSpPr/>
          <p:nvPr/>
        </p:nvSpPr>
        <p:spPr>
          <a:xfrm>
            <a:off x="1619655" y="3349766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48"/>
          <p:cNvGrpSpPr/>
          <p:nvPr/>
        </p:nvGrpSpPr>
        <p:grpSpPr>
          <a:xfrm>
            <a:off x="2265362" y="3349957"/>
            <a:ext cx="346056" cy="345674"/>
            <a:chOff x="3303268" y="3817349"/>
            <a:chExt cx="346056" cy="345674"/>
          </a:xfrm>
        </p:grpSpPr>
        <p:sp>
          <p:nvSpPr>
            <p:cNvPr id="410" name="Google Shape;410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48"/>
          <p:cNvGrpSpPr/>
          <p:nvPr/>
        </p:nvGrpSpPr>
        <p:grpSpPr>
          <a:xfrm>
            <a:off x="2911450" y="3349957"/>
            <a:ext cx="346056" cy="345674"/>
            <a:chOff x="3752358" y="3817349"/>
            <a:chExt cx="346056" cy="345674"/>
          </a:xfrm>
        </p:grpSpPr>
        <p:sp>
          <p:nvSpPr>
            <p:cNvPr id="415" name="Google Shape;415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48"/>
          <p:cNvGrpSpPr/>
          <p:nvPr/>
        </p:nvGrpSpPr>
        <p:grpSpPr>
          <a:xfrm>
            <a:off x="3557539" y="3349957"/>
            <a:ext cx="346056" cy="345674"/>
            <a:chOff x="2238181" y="4120624"/>
            <a:chExt cx="346056" cy="345674"/>
          </a:xfrm>
        </p:grpSpPr>
        <p:grpSp>
          <p:nvGrpSpPr>
            <p:cNvPr id="420" name="Google Shape;420;p48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421" name="Google Shape;421;p48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8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3" name="Google Shape;423;p48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E672B8E0-AFBB-FDE1-1434-E9C3B8B14A4D}"/>
              </a:ext>
            </a:extLst>
          </p:cNvPr>
          <p:cNvSpPr/>
          <p:nvPr/>
        </p:nvSpPr>
        <p:spPr>
          <a:xfrm>
            <a:off x="3256075" y="3684297"/>
            <a:ext cx="1364048" cy="132175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A6465C0E-C8DF-8380-3E7A-B7D04BF53744}"/>
              </a:ext>
            </a:extLst>
          </p:cNvPr>
          <p:cNvSpPr/>
          <p:nvPr/>
        </p:nvSpPr>
        <p:spPr>
          <a:xfrm>
            <a:off x="6995864" y="543204"/>
            <a:ext cx="2148136" cy="208498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 siamo?</a:t>
            </a:r>
            <a:endParaRPr dirty="0"/>
          </a:p>
        </p:txBody>
      </p:sp>
      <p:sp>
        <p:nvSpPr>
          <p:cNvPr id="12" name="Sottotitolo 10">
            <a:extLst>
              <a:ext uri="{FF2B5EF4-FFF2-40B4-BE49-F238E27FC236}">
                <a16:creationId xmlns:a16="http://schemas.microsoft.com/office/drawing/2014/main" id="{CDD50B08-D3B5-F5A0-EBCF-C48A20783481}"/>
              </a:ext>
            </a:extLst>
          </p:cNvPr>
          <p:cNvSpPr txBox="1">
            <a:spLocks/>
          </p:cNvSpPr>
          <p:nvPr/>
        </p:nvSpPr>
        <p:spPr>
          <a:xfrm>
            <a:off x="650371" y="1563648"/>
            <a:ext cx="2253635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dirty="0">
                <a:solidFill>
                  <a:schemeClr val="accent2"/>
                </a:solidFill>
              </a:rPr>
              <a:t>Team Leader:</a:t>
            </a:r>
            <a:endParaRPr lang="it-IT" b="0" dirty="0">
              <a:solidFill>
                <a:schemeClr val="accent2"/>
              </a:solidFill>
            </a:endParaRPr>
          </a:p>
        </p:txBody>
      </p:sp>
      <p:sp>
        <p:nvSpPr>
          <p:cNvPr id="13" name="Sottotitolo 10">
            <a:extLst>
              <a:ext uri="{FF2B5EF4-FFF2-40B4-BE49-F238E27FC236}">
                <a16:creationId xmlns:a16="http://schemas.microsoft.com/office/drawing/2014/main" id="{ED3220D4-1BA5-74ED-69FE-1503A1C28D07}"/>
              </a:ext>
            </a:extLst>
          </p:cNvPr>
          <p:cNvSpPr txBox="1">
            <a:spLocks/>
          </p:cNvSpPr>
          <p:nvPr/>
        </p:nvSpPr>
        <p:spPr>
          <a:xfrm>
            <a:off x="650370" y="1805583"/>
            <a:ext cx="2253635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1600" b="0" dirty="0"/>
              <a:t>Amin El </a:t>
            </a:r>
            <a:r>
              <a:rPr lang="it-IT" sz="1600" b="0" dirty="0" err="1"/>
              <a:t>Kassimi</a:t>
            </a:r>
            <a:endParaRPr lang="it-IT" b="0" dirty="0"/>
          </a:p>
        </p:txBody>
      </p:sp>
      <p:sp>
        <p:nvSpPr>
          <p:cNvPr id="14" name="Sottotitolo 10">
            <a:extLst>
              <a:ext uri="{FF2B5EF4-FFF2-40B4-BE49-F238E27FC236}">
                <a16:creationId xmlns:a16="http://schemas.microsoft.com/office/drawing/2014/main" id="{96E0D8D6-6C04-6F0B-4831-B44522B88ED1}"/>
              </a:ext>
            </a:extLst>
          </p:cNvPr>
          <p:cNvSpPr txBox="1">
            <a:spLocks/>
          </p:cNvSpPr>
          <p:nvPr/>
        </p:nvSpPr>
        <p:spPr>
          <a:xfrm>
            <a:off x="650369" y="2297971"/>
            <a:ext cx="2253635" cy="41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dirty="0">
                <a:solidFill>
                  <a:schemeClr val="accent2"/>
                </a:solidFill>
              </a:rPr>
              <a:t>Team </a:t>
            </a:r>
            <a:r>
              <a:rPr lang="it-IT" dirty="0" err="1">
                <a:solidFill>
                  <a:schemeClr val="accent2"/>
                </a:solidFill>
              </a:rPr>
              <a:t>Members</a:t>
            </a:r>
            <a:r>
              <a:rPr lang="it-IT" dirty="0">
                <a:solidFill>
                  <a:schemeClr val="accent2"/>
                </a:solidFill>
              </a:rPr>
              <a:t>:</a:t>
            </a:r>
            <a:endParaRPr lang="it-IT" b="0" dirty="0">
              <a:solidFill>
                <a:schemeClr val="accent2"/>
              </a:solidFill>
            </a:endParaRPr>
          </a:p>
        </p:txBody>
      </p:sp>
      <p:sp>
        <p:nvSpPr>
          <p:cNvPr id="15" name="Sottotitolo 10">
            <a:extLst>
              <a:ext uri="{FF2B5EF4-FFF2-40B4-BE49-F238E27FC236}">
                <a16:creationId xmlns:a16="http://schemas.microsoft.com/office/drawing/2014/main" id="{79523D83-9F96-24AC-7161-00C965624534}"/>
              </a:ext>
            </a:extLst>
          </p:cNvPr>
          <p:cNvSpPr txBox="1">
            <a:spLocks/>
          </p:cNvSpPr>
          <p:nvPr/>
        </p:nvSpPr>
        <p:spPr>
          <a:xfrm>
            <a:off x="637516" y="2576205"/>
            <a:ext cx="3234093" cy="1375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1600" b="0" dirty="0">
                <a:solidFill>
                  <a:schemeClr val="tx1"/>
                </a:solidFill>
              </a:rPr>
              <a:t>Sergio Falcone,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Leonardo Takeshi </a:t>
            </a:r>
            <a:r>
              <a:rPr lang="it-IT" sz="1600" b="0" dirty="0" err="1">
                <a:solidFill>
                  <a:schemeClr val="tx1"/>
                </a:solidFill>
              </a:rPr>
              <a:t>Chiaverini</a:t>
            </a:r>
            <a:r>
              <a:rPr lang="it-IT" sz="1600" b="0" dirty="0">
                <a:solidFill>
                  <a:schemeClr val="tx1"/>
                </a:solidFill>
              </a:rPr>
              <a:t>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Josh Van Edward Abanico,</a:t>
            </a:r>
          </a:p>
          <a:p>
            <a:r>
              <a:rPr lang="it-IT" sz="1600" b="0" dirty="0">
                <a:solidFill>
                  <a:schemeClr val="tx1"/>
                </a:solidFill>
              </a:rPr>
              <a:t>Bartolomeo Tarantino,</a:t>
            </a:r>
          </a:p>
          <a:p>
            <a:r>
              <a:rPr lang="it-IT" sz="1600" b="0">
                <a:solidFill>
                  <a:schemeClr val="tx1"/>
                </a:solidFill>
              </a:rPr>
              <a:t>Nicolò Calì</a:t>
            </a:r>
            <a:endParaRPr lang="it-IT" sz="1600" b="0" dirty="0">
              <a:solidFill>
                <a:schemeClr val="tx1"/>
              </a:solidFill>
            </a:endParaRPr>
          </a:p>
        </p:txBody>
      </p:sp>
      <p:pic>
        <p:nvPicPr>
          <p:cNvPr id="20" name="Immagine 19" descr="Immagine che contiene testo, schermata, Elementi grafici, design&#10;&#10;Il contenuto generato dall'IA potrebbe non essere corretto.">
            <a:extLst>
              <a:ext uri="{FF2B5EF4-FFF2-40B4-BE49-F238E27FC236}">
                <a16:creationId xmlns:a16="http://schemas.microsoft.com/office/drawing/2014/main" id="{C4F8813B-6448-E656-7FAA-C32D307E0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912" y="1563648"/>
            <a:ext cx="4645668" cy="26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316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487038" y="687247"/>
            <a:ext cx="54589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1522006" y="170754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title" idx="3"/>
          </p:nvPr>
        </p:nvSpPr>
        <p:spPr>
          <a:xfrm>
            <a:off x="4135006" y="301278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04</a:t>
            </a:r>
            <a:endParaRPr b="0" dirty="0"/>
          </a:p>
        </p:txBody>
      </p:sp>
      <p:sp>
        <p:nvSpPr>
          <p:cNvPr id="190" name="Google Shape;190;p31"/>
          <p:cNvSpPr txBox="1">
            <a:spLocks noGrp="1"/>
          </p:cNvSpPr>
          <p:nvPr>
            <p:ph type="title" idx="4"/>
          </p:nvPr>
        </p:nvSpPr>
        <p:spPr>
          <a:xfrm>
            <a:off x="4108006" y="170754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idx="6"/>
          </p:nvPr>
        </p:nvSpPr>
        <p:spPr>
          <a:xfrm>
            <a:off x="1576006" y="301285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623356" y="2261889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Configurazione Rete</a:t>
            </a:r>
            <a:endParaRPr dirty="0"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8"/>
          </p:nvPr>
        </p:nvSpPr>
        <p:spPr>
          <a:xfrm>
            <a:off x="3209356" y="2261889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Certificazione Rete</a:t>
            </a:r>
            <a:endParaRPr dirty="0"/>
          </a:p>
        </p:txBody>
      </p:sp>
      <p:sp>
        <p:nvSpPr>
          <p:cNvPr id="196" name="Google Shape;196;p31"/>
          <p:cNvSpPr txBox="1">
            <a:spLocks noGrp="1"/>
          </p:cNvSpPr>
          <p:nvPr>
            <p:ph type="subTitle" idx="9"/>
          </p:nvPr>
        </p:nvSpPr>
        <p:spPr>
          <a:xfrm>
            <a:off x="677356" y="3567198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Ricerca e Preventivo</a:t>
            </a:r>
            <a:endParaRPr dirty="0"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13"/>
          </p:nvPr>
        </p:nvSpPr>
        <p:spPr>
          <a:xfrm>
            <a:off x="3236356" y="3567198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b="0" dirty="0"/>
              <a:t>Conclusione</a:t>
            </a:r>
          </a:p>
        </p:txBody>
      </p:sp>
      <p:pic>
        <p:nvPicPr>
          <p:cNvPr id="10" name="Google Shape;289;p38">
            <a:extLst>
              <a:ext uri="{FF2B5EF4-FFF2-40B4-BE49-F238E27FC236}">
                <a16:creationId xmlns:a16="http://schemas.microsoft.com/office/drawing/2014/main" id="{C6867303-9312-B0D2-A414-88962842F45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475" r="1475"/>
          <a:stretch/>
        </p:blipFill>
        <p:spPr>
          <a:xfrm>
            <a:off x="5946000" y="371707"/>
            <a:ext cx="2750636" cy="440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Configurazione Rete</a:t>
            </a:r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13" name="Google Shape;213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7146" b="27145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id="{7FB100CC-EC80-56B7-1EB7-09FEFB48C05A}"/>
              </a:ext>
            </a:extLst>
          </p:cNvPr>
          <p:cNvSpPr/>
          <p:nvPr/>
        </p:nvSpPr>
        <p:spPr>
          <a:xfrm>
            <a:off x="7953471" y="4207611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4312642" y="490705"/>
            <a:ext cx="4031769" cy="6732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TOPOLOGIA DELLA RETE</a:t>
            </a:r>
            <a:endParaRPr sz="2800"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1"/>
          </p:nvPr>
        </p:nvSpPr>
        <p:spPr>
          <a:xfrm>
            <a:off x="4312642" y="1163982"/>
            <a:ext cx="4294800" cy="2150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it-IT" dirty="0"/>
              <a:t>L’infrastruttura di rete è progettata secondo un’architettura gerarchica e segmentata, basata sulla separazione tra </a:t>
            </a:r>
            <a:r>
              <a:rPr lang="it-IT" b="1" dirty="0">
                <a:solidFill>
                  <a:schemeClr val="accent2"/>
                </a:solidFill>
              </a:rPr>
              <a:t>LAN, DMZ e WAN</a:t>
            </a:r>
            <a:r>
              <a:rPr lang="it-IT" dirty="0"/>
              <a:t>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Il </a:t>
            </a:r>
            <a:r>
              <a:rPr lang="it-IT" b="1" dirty="0">
                <a:solidFill>
                  <a:schemeClr val="accent2"/>
                </a:solidFill>
              </a:rPr>
              <a:t>firewall perimetrale </a:t>
            </a:r>
            <a:r>
              <a:rPr lang="it-IT" dirty="0"/>
              <a:t>protegge l’accesso verso Internet, la DMZ ospita i servizi esposti, mentre la LAN è dedicata alla rete interna degli utenti.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Questa struttura consente una gestione ordinata del traffico e un miglior </a:t>
            </a:r>
            <a:r>
              <a:rPr lang="it-IT" b="1" dirty="0">
                <a:solidFill>
                  <a:schemeClr val="accent2"/>
                </a:solidFill>
              </a:rPr>
              <a:t>controllo</a:t>
            </a:r>
            <a:r>
              <a:rPr lang="it-IT" dirty="0"/>
              <a:t> della sicurezza.</a:t>
            </a:r>
            <a:endParaRPr dirty="0"/>
          </a:p>
        </p:txBody>
      </p:sp>
      <p:pic>
        <p:nvPicPr>
          <p:cNvPr id="6" name="Segnaposto immagine 5" descr="Immagine che contiene testo, diagramma, linea, schermata&#10;&#10;Il contenuto generato dall'IA potrebbe non essere corretto.">
            <a:extLst>
              <a:ext uri="{FF2B5EF4-FFF2-40B4-BE49-F238E27FC236}">
                <a16:creationId xmlns:a16="http://schemas.microsoft.com/office/drawing/2014/main" id="{3D4E228C-3FBE-1167-FA84-E2EBC7AFA9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-851" r="887"/>
          <a:stretch>
            <a:fillRect/>
          </a:stretch>
        </p:blipFill>
        <p:spPr>
          <a:xfrm>
            <a:off x="285523" y="490705"/>
            <a:ext cx="3672767" cy="4162090"/>
          </a:xfrm>
        </p:spPr>
      </p:pic>
      <p:sp>
        <p:nvSpPr>
          <p:cNvPr id="2" name="Sottotitolo 6">
            <a:extLst>
              <a:ext uri="{FF2B5EF4-FFF2-40B4-BE49-F238E27FC236}">
                <a16:creationId xmlns:a16="http://schemas.microsoft.com/office/drawing/2014/main" id="{46CDB0B7-910D-A237-FCA1-96226B1A17D7}"/>
              </a:ext>
            </a:extLst>
          </p:cNvPr>
          <p:cNvSpPr txBox="1">
            <a:spLocks/>
          </p:cNvSpPr>
          <p:nvPr/>
        </p:nvSpPr>
        <p:spPr>
          <a:xfrm>
            <a:off x="4225920" y="3150475"/>
            <a:ext cx="4464597" cy="799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114300" indent="0">
              <a:buNone/>
            </a:pPr>
            <a:r>
              <a:rPr lang="it-IT" dirty="0"/>
              <a:t>I sistemi </a:t>
            </a:r>
            <a:r>
              <a:rPr lang="it-IT" b="1" dirty="0">
                <a:solidFill>
                  <a:schemeClr val="accent2"/>
                </a:solidFill>
              </a:rPr>
              <a:t>IDS</a:t>
            </a:r>
            <a:r>
              <a:rPr lang="it-IT" dirty="0"/>
              <a:t> e </a:t>
            </a:r>
            <a:r>
              <a:rPr lang="it-IT" b="1" dirty="0">
                <a:solidFill>
                  <a:schemeClr val="accent2"/>
                </a:solidFill>
              </a:rPr>
              <a:t>IPS</a:t>
            </a:r>
            <a:r>
              <a:rPr lang="it-IT" dirty="0"/>
              <a:t> sono integrati nell’infrastruttura e posizionati in punti strategici della rete consentendo il monitoraggio del traffico tra rete interna, DMZ e perimetro.</a:t>
            </a:r>
          </a:p>
        </p:txBody>
      </p:sp>
      <p:sp>
        <p:nvSpPr>
          <p:cNvPr id="3" name="Sottotitolo 6">
            <a:extLst>
              <a:ext uri="{FF2B5EF4-FFF2-40B4-BE49-F238E27FC236}">
                <a16:creationId xmlns:a16="http://schemas.microsoft.com/office/drawing/2014/main" id="{488D6EC8-D2C3-AEDA-4874-2188B713BC1C}"/>
              </a:ext>
            </a:extLst>
          </p:cNvPr>
          <p:cNvSpPr txBox="1">
            <a:spLocks/>
          </p:cNvSpPr>
          <p:nvPr/>
        </p:nvSpPr>
        <p:spPr>
          <a:xfrm>
            <a:off x="4257480" y="3860436"/>
            <a:ext cx="4464597" cy="69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114300" indent="0">
              <a:buNone/>
            </a:pPr>
            <a:r>
              <a:rPr lang="it-IT" dirty="0"/>
              <a:t>Il sistema </a:t>
            </a:r>
            <a:r>
              <a:rPr lang="it-IT" b="1" dirty="0">
                <a:solidFill>
                  <a:schemeClr val="accent2"/>
                </a:solidFill>
              </a:rPr>
              <a:t>NAS</a:t>
            </a:r>
            <a:r>
              <a:rPr lang="it-IT" dirty="0"/>
              <a:t> è collocato in una VLAN dedicata ai servizi di storage, separata sia dalle VLAN utente sia dalla VLAN di management.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03">
          <a:extLst>
            <a:ext uri="{FF2B5EF4-FFF2-40B4-BE49-F238E27FC236}">
              <a16:creationId xmlns:a16="http://schemas.microsoft.com/office/drawing/2014/main" id="{9E19F133-8263-11C0-C761-BE87F4F3E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>
            <a:extLst>
              <a:ext uri="{FF2B5EF4-FFF2-40B4-BE49-F238E27FC236}">
                <a16:creationId xmlns:a16="http://schemas.microsoft.com/office/drawing/2014/main" id="{3B2CBA92-DE7F-345B-C6A0-BA6A51219A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200" y="508000"/>
            <a:ext cx="5328146" cy="579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sz="2800" dirty="0"/>
              <a:t>SEGMENTAZIONE DELLA RETE</a:t>
            </a:r>
            <a:endParaRPr sz="3600" dirty="0"/>
          </a:p>
        </p:txBody>
      </p:sp>
      <p:sp>
        <p:nvSpPr>
          <p:cNvPr id="205" name="Google Shape;205;p32">
            <a:extLst>
              <a:ext uri="{FF2B5EF4-FFF2-40B4-BE49-F238E27FC236}">
                <a16:creationId xmlns:a16="http://schemas.microsoft.com/office/drawing/2014/main" id="{14E27D95-DE39-E180-C0CD-EA31FC5C22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7200" y="1164481"/>
            <a:ext cx="4294800" cy="2018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it-IT" dirty="0"/>
              <a:t>La rete interna è segmentata logicamente tramite </a:t>
            </a:r>
            <a:r>
              <a:rPr lang="it-IT" b="1" dirty="0">
                <a:solidFill>
                  <a:schemeClr val="accent2"/>
                </a:solidFill>
              </a:rPr>
              <a:t>VLAN</a:t>
            </a:r>
            <a:r>
              <a:rPr lang="it-IT" dirty="0"/>
              <a:t>, una per ciascun piano dell’edificio.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La segmentazione permette di </a:t>
            </a:r>
            <a:r>
              <a:rPr lang="it-IT" b="1" dirty="0">
                <a:solidFill>
                  <a:schemeClr val="accent2"/>
                </a:solidFill>
              </a:rPr>
              <a:t>isolare</a:t>
            </a:r>
            <a:r>
              <a:rPr lang="it-IT" dirty="0"/>
              <a:t> i domini di broadcast e </a:t>
            </a:r>
            <a:r>
              <a:rPr lang="it-IT" b="1" dirty="0">
                <a:solidFill>
                  <a:schemeClr val="accent2"/>
                </a:solidFill>
              </a:rPr>
              <a:t>limitare</a:t>
            </a:r>
            <a:r>
              <a:rPr lang="it-IT" dirty="0"/>
              <a:t> la propagazione di eventuali problemi o </a:t>
            </a:r>
            <a:r>
              <a:rPr lang="it-IT" b="1" dirty="0">
                <a:solidFill>
                  <a:schemeClr val="accent2"/>
                </a:solidFill>
              </a:rPr>
              <a:t>attacchi</a:t>
            </a:r>
            <a:r>
              <a:rPr lang="it-IT" dirty="0"/>
              <a:t> interni.</a:t>
            </a:r>
          </a:p>
          <a:p>
            <a:pPr marL="0" lvl="0" indent="0">
              <a:buSzPts val="1100"/>
              <a:buNone/>
            </a:pPr>
            <a:br>
              <a:rPr lang="it-IT" dirty="0"/>
            </a:br>
            <a:r>
              <a:rPr lang="it-IT" dirty="0"/>
              <a:t>È inoltre prevista una VLAN di management, separata dalle VLAN utente, dedicata al monitoraggio e al controllo dell’infrastruttura di rete.</a:t>
            </a:r>
            <a:endParaRPr dirty="0"/>
          </a:p>
        </p:txBody>
      </p:sp>
      <p:pic>
        <p:nvPicPr>
          <p:cNvPr id="5" name="Immagine 4" descr="Immagine che contiene testo, Carattere, numero, linea&#10;&#10;Il contenuto generato dall'IA potrebbe non essere corretto.">
            <a:extLst>
              <a:ext uri="{FF2B5EF4-FFF2-40B4-BE49-F238E27FC236}">
                <a16:creationId xmlns:a16="http://schemas.microsoft.com/office/drawing/2014/main" id="{0D13ED61-886B-1592-EAA2-45D63129F3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417" r="60167"/>
          <a:stretch>
            <a:fillRect/>
          </a:stretch>
        </p:blipFill>
        <p:spPr>
          <a:xfrm>
            <a:off x="5032730" y="1287841"/>
            <a:ext cx="3250297" cy="3023963"/>
          </a:xfrm>
          <a:prstGeom prst="rect">
            <a:avLst/>
          </a:prstGeom>
        </p:spPr>
      </p:pic>
      <p:sp>
        <p:nvSpPr>
          <p:cNvPr id="7" name="Ovale 6">
            <a:extLst>
              <a:ext uri="{FF2B5EF4-FFF2-40B4-BE49-F238E27FC236}">
                <a16:creationId xmlns:a16="http://schemas.microsoft.com/office/drawing/2014/main" id="{E95998D0-6DF8-BCE4-4A97-DB01784D9913}"/>
              </a:ext>
            </a:extLst>
          </p:cNvPr>
          <p:cNvSpPr/>
          <p:nvPr/>
        </p:nvSpPr>
        <p:spPr>
          <a:xfrm>
            <a:off x="-727842" y="3368475"/>
            <a:ext cx="3508214" cy="297935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6211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20000" y="58543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800" dirty="0"/>
              <a:t>SUBNETTING IP</a:t>
            </a:r>
            <a:br>
              <a:rPr lang="it-IT" sz="2800" b="0" dirty="0"/>
            </a:br>
            <a:endParaRPr sz="2800" dirty="0"/>
          </a:p>
        </p:txBody>
      </p:sp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550240" y="1220309"/>
            <a:ext cx="668664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dirty="0"/>
              <a:t>Per ogni VLAN è previsto un indirizzamento </a:t>
            </a:r>
            <a:r>
              <a:rPr lang="it-IT" b="1" dirty="0">
                <a:solidFill>
                  <a:schemeClr val="accent2"/>
                </a:solidFill>
              </a:rPr>
              <a:t>IP dedicato</a:t>
            </a:r>
            <a:r>
              <a:rPr lang="it-IT" dirty="0"/>
              <a:t>.</a:t>
            </a:r>
          </a:p>
          <a:p>
            <a:pPr marL="0" lvl="0" indent="0"/>
            <a:br>
              <a:rPr lang="it-IT" dirty="0"/>
            </a:br>
            <a:r>
              <a:rPr lang="it-IT" dirty="0"/>
              <a:t>Le VLAN utente utilizzano assegnazione dinamica degli indirizzi tramite </a:t>
            </a:r>
            <a:r>
              <a:rPr lang="it-IT" b="1" dirty="0">
                <a:solidFill>
                  <a:schemeClr val="accent2"/>
                </a:solidFill>
              </a:rPr>
              <a:t>DHCP</a:t>
            </a:r>
            <a:r>
              <a:rPr lang="it-IT" dirty="0"/>
              <a:t>, mentre la VLAN di management adotta indirizzi statici per garantire stabilità e raggiungibilità degli apparati di rete.</a:t>
            </a:r>
          </a:p>
          <a:p>
            <a:pPr marL="0" lvl="0" indent="0"/>
            <a:br>
              <a:rPr lang="it-IT" dirty="0"/>
            </a:br>
            <a:r>
              <a:rPr lang="it-IT" dirty="0"/>
              <a:t>Questa scelta </a:t>
            </a:r>
            <a:r>
              <a:rPr lang="it-IT" b="1" dirty="0">
                <a:solidFill>
                  <a:schemeClr val="accent2"/>
                </a:solidFill>
              </a:rPr>
              <a:t>semplifica</a:t>
            </a:r>
            <a:r>
              <a:rPr lang="it-IT" dirty="0"/>
              <a:t> la </a:t>
            </a:r>
            <a:r>
              <a:rPr lang="it-IT" b="1" dirty="0">
                <a:solidFill>
                  <a:schemeClr val="accent2"/>
                </a:solidFill>
              </a:rPr>
              <a:t>gestione</a:t>
            </a:r>
            <a:r>
              <a:rPr lang="it-IT" dirty="0"/>
              <a:t> e il </a:t>
            </a:r>
            <a:r>
              <a:rPr lang="it-IT" b="1" dirty="0">
                <a:solidFill>
                  <a:schemeClr val="accent2"/>
                </a:solidFill>
              </a:rPr>
              <a:t>controllo</a:t>
            </a:r>
            <a:r>
              <a:rPr lang="it-IT" dirty="0"/>
              <a:t> dell’infrastruttura.</a:t>
            </a:r>
            <a:endParaRPr dirty="0"/>
          </a:p>
        </p:txBody>
      </p:sp>
      <p:pic>
        <p:nvPicPr>
          <p:cNvPr id="18" name="Immagine 17" descr="Immagine che contiene testo, Carattere, numero, linea&#10;&#10;Il contenuto generato dall'IA potrebbe non essere corretto.">
            <a:extLst>
              <a:ext uri="{FF2B5EF4-FFF2-40B4-BE49-F238E27FC236}">
                <a16:creationId xmlns:a16="http://schemas.microsoft.com/office/drawing/2014/main" id="{41353C43-0161-0B78-BDFE-52A3CDC3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3" r="-1"/>
          <a:stretch>
            <a:fillRect/>
          </a:stretch>
        </p:blipFill>
        <p:spPr>
          <a:xfrm>
            <a:off x="136587" y="2570240"/>
            <a:ext cx="5800504" cy="1466700"/>
          </a:xfrm>
          <a:prstGeom prst="rect">
            <a:avLst/>
          </a:prstGeom>
        </p:spPr>
      </p:pic>
      <p:pic>
        <p:nvPicPr>
          <p:cNvPr id="20" name="Immagine 19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30B9DA00-D1BC-9BCF-0960-30BD719D2A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693"/>
          <a:stretch>
            <a:fillRect/>
          </a:stretch>
        </p:blipFill>
        <p:spPr>
          <a:xfrm>
            <a:off x="6127200" y="3402063"/>
            <a:ext cx="2686586" cy="1418986"/>
          </a:xfrm>
          <a:prstGeom prst="rect">
            <a:avLst/>
          </a:prstGeom>
        </p:spPr>
      </p:pic>
      <p:cxnSp>
        <p:nvCxnSpPr>
          <p:cNvPr id="22" name="Connettore curvo 21">
            <a:extLst>
              <a:ext uri="{FF2B5EF4-FFF2-40B4-BE49-F238E27FC236}">
                <a16:creationId xmlns:a16="http://schemas.microsoft.com/office/drawing/2014/main" id="{711B88F0-81DA-85E4-E9BF-9EEFE4C99E0A}"/>
              </a:ext>
            </a:extLst>
          </p:cNvPr>
          <p:cNvCxnSpPr>
            <a:cxnSpLocks/>
          </p:cNvCxnSpPr>
          <p:nvPr/>
        </p:nvCxnSpPr>
        <p:spPr>
          <a:xfrm>
            <a:off x="5739766" y="2769136"/>
            <a:ext cx="704233" cy="63292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Ovale 25">
            <a:extLst>
              <a:ext uri="{FF2B5EF4-FFF2-40B4-BE49-F238E27FC236}">
                <a16:creationId xmlns:a16="http://schemas.microsoft.com/office/drawing/2014/main" id="{BF3CA2DA-7C89-2442-4E61-CE3CB1912501}"/>
              </a:ext>
            </a:extLst>
          </p:cNvPr>
          <p:cNvSpPr/>
          <p:nvPr/>
        </p:nvSpPr>
        <p:spPr>
          <a:xfrm>
            <a:off x="7948215" y="106116"/>
            <a:ext cx="1101975" cy="111419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A2EED84C-52F8-3C23-6707-786F7C3A7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C8E6FFB9-6539-0421-27FE-3BAAB75321E8}"/>
              </a:ext>
            </a:extLst>
          </p:cNvPr>
          <p:cNvSpPr/>
          <p:nvPr/>
        </p:nvSpPr>
        <p:spPr>
          <a:xfrm>
            <a:off x="7002535" y="89598"/>
            <a:ext cx="2381057" cy="224379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7FF59FD2-C008-51E0-2CC8-2DBF9820E455}"/>
              </a:ext>
            </a:extLst>
          </p:cNvPr>
          <p:cNvSpPr/>
          <p:nvPr/>
        </p:nvSpPr>
        <p:spPr>
          <a:xfrm>
            <a:off x="157544" y="4048280"/>
            <a:ext cx="1236902" cy="10952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1" name="Google Shape;231;p35">
            <a:extLst>
              <a:ext uri="{FF2B5EF4-FFF2-40B4-BE49-F238E27FC236}">
                <a16:creationId xmlns:a16="http://schemas.microsoft.com/office/drawing/2014/main" id="{0F741174-658D-2400-A357-11AB17B5B9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0341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AMBIENTE DI SIMULAZIONE</a:t>
            </a:r>
            <a:endParaRPr sz="2800" dirty="0"/>
          </a:p>
        </p:txBody>
      </p:sp>
      <p:pic>
        <p:nvPicPr>
          <p:cNvPr id="24" name="Immagine 23" descr="Immagine che contiene testo, diagramma, schermata, Piano&#10;&#10;Il contenuto generato dall'IA potrebbe non essere corretto.">
            <a:extLst>
              <a:ext uri="{FF2B5EF4-FFF2-40B4-BE49-F238E27FC236}">
                <a16:creationId xmlns:a16="http://schemas.microsoft.com/office/drawing/2014/main" id="{D2004EC7-07E1-0DB6-8128-DFCB10C45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936" y="776116"/>
            <a:ext cx="7242128" cy="399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29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D9BCF326-4ED2-3394-9B6E-084EC21EA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0A54AF3E-BAF3-CE22-8E4A-232288376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61" y="362246"/>
            <a:ext cx="8289073" cy="3451736"/>
          </a:xfrm>
          <a:prstGeom prst="rect">
            <a:avLst/>
          </a:prstGeom>
        </p:spPr>
      </p:pic>
      <p:sp>
        <p:nvSpPr>
          <p:cNvPr id="8" name="Sottotitolo 6">
            <a:extLst>
              <a:ext uri="{FF2B5EF4-FFF2-40B4-BE49-F238E27FC236}">
                <a16:creationId xmlns:a16="http://schemas.microsoft.com/office/drawing/2014/main" id="{E7DE16E1-709C-3724-E501-8DAEC9DBF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94" y="3813982"/>
            <a:ext cx="8362669" cy="899532"/>
          </a:xfrm>
        </p:spPr>
        <p:txBody>
          <a:bodyPr/>
          <a:lstStyle/>
          <a:p>
            <a:r>
              <a:rPr lang="it-IT" dirty="0"/>
              <a:t>	Questa tabella definisce la topologia logica della nostra rete perimetrale:</a:t>
            </a:r>
          </a:p>
          <a:p>
            <a:r>
              <a:rPr lang="it-IT" dirty="0"/>
              <a:t>	utilizziamo segmenti di rete ristretti (/30 e /29) per </a:t>
            </a:r>
            <a:r>
              <a:rPr lang="it-IT" b="1" dirty="0">
                <a:solidFill>
                  <a:schemeClr val="accent2"/>
                </a:solidFill>
              </a:rPr>
              <a:t>isolare</a:t>
            </a:r>
            <a:r>
              <a:rPr lang="it-IT" dirty="0"/>
              <a:t> il traffico di transito dalla DMZ, dove risiedono i servizi pubblici come il Web Server e l’IDS, garantendo che nessun accesso esterno raggiunga direttamente la rete interna senza passare dai firewall.</a:t>
            </a:r>
          </a:p>
        </p:txBody>
      </p:sp>
    </p:spTree>
    <p:extLst>
      <p:ext uri="{BB962C8B-B14F-4D97-AF65-F5344CB8AC3E}">
        <p14:creationId xmlns:p14="http://schemas.microsoft.com/office/powerpoint/2010/main" val="3030035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uter Networking Project Proposal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1133</Words>
  <Application>Microsoft Office PowerPoint</Application>
  <PresentationFormat>Presentazione su schermo (16:9)</PresentationFormat>
  <Paragraphs>108</Paragraphs>
  <Slides>19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8" baseType="lpstr">
      <vt:lpstr>Doppio One</vt:lpstr>
      <vt:lpstr>Bebas Neue</vt:lpstr>
      <vt:lpstr>Encode Sans Condensed</vt:lpstr>
      <vt:lpstr>PT Sans</vt:lpstr>
      <vt:lpstr>Nunito Light</vt:lpstr>
      <vt:lpstr>Arial</vt:lpstr>
      <vt:lpstr>Open Sans</vt:lpstr>
      <vt:lpstr>Encode Sans</vt:lpstr>
      <vt:lpstr>Computer Networking Project Proposal by Slidesgo</vt:lpstr>
      <vt:lpstr>Progetto di Rete Compagnia Theta </vt:lpstr>
      <vt:lpstr>Chi siamo?</vt:lpstr>
      <vt:lpstr>Table of contents</vt:lpstr>
      <vt:lpstr>Configurazione Rete</vt:lpstr>
      <vt:lpstr>TOPOLOGIA DELLA RETE</vt:lpstr>
      <vt:lpstr>SEGMENTAZIONE DELLA RETE</vt:lpstr>
      <vt:lpstr>SUBNETTING IP </vt:lpstr>
      <vt:lpstr>AMBIENTE DI SIMULAZIONE</vt:lpstr>
      <vt:lpstr>Presentazione standard di PowerPoint</vt:lpstr>
      <vt:lpstr>REGOLE FIREWALL PERIMETRALE</vt:lpstr>
      <vt:lpstr>REGOLE FIREWALL INTERNO</vt:lpstr>
      <vt:lpstr>Certificazione Rete</vt:lpstr>
      <vt:lpstr>HTTP Scanner</vt:lpstr>
      <vt:lpstr>Port Scanner</vt:lpstr>
      <vt:lpstr>    Sniffer Tool</vt:lpstr>
      <vt:lpstr>Ricerca e Preventivo</vt:lpstr>
      <vt:lpstr>Presentazione standard di PowerPoint</vt:lpstr>
      <vt:lpstr>  Conclusione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Josh Abanico</dc:creator>
  <cp:lastModifiedBy>josh van edward abanico</cp:lastModifiedBy>
  <cp:revision>9</cp:revision>
  <dcterms:modified xsi:type="dcterms:W3CDTF">2025-12-19T12:24:08Z</dcterms:modified>
</cp:coreProperties>
</file>